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9" r:id="rId2"/>
    <p:sldId id="262" r:id="rId3"/>
    <p:sldId id="264" r:id="rId4"/>
    <p:sldId id="267" r:id="rId5"/>
    <p:sldId id="274" r:id="rId6"/>
    <p:sldId id="278" r:id="rId7"/>
    <p:sldId id="258" r:id="rId8"/>
    <p:sldId id="271" r:id="rId9"/>
    <p:sldId id="276" r:id="rId10"/>
    <p:sldId id="265" r:id="rId11"/>
    <p:sldId id="279" r:id="rId12"/>
    <p:sldId id="263" r:id="rId13"/>
    <p:sldId id="277" r:id="rId14"/>
    <p:sldId id="269" r:id="rId15"/>
    <p:sldId id="270" r:id="rId16"/>
    <p:sldId id="272" r:id="rId17"/>
    <p:sldId id="273" r:id="rId18"/>
    <p:sldId id="27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65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10/29/2018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10/29/2018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10/29/2018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10/29/2018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10/29/2018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10/29/2018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10/29/2018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10/29/2018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10/29/2018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10/29/2018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10/29/2018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hyperlink" Target="https://financesonline.com/top-10-most-expensive-coffee-in-the-world-luwak-coffee-is-not-the-no-1/" TargetMode="External"/><Relationship Id="rId13" Type="http://schemas.openxmlformats.org/officeDocument/2006/relationships/image" Target="../media/image15.png"/><Relationship Id="rId3" Type="http://schemas.openxmlformats.org/officeDocument/2006/relationships/hyperlink" Target="http://www.convertcsv.com/csv-to-geojson.htm" TargetMode="External"/><Relationship Id="rId7" Type="http://schemas.openxmlformats.org/officeDocument/2006/relationships/hyperlink" Target="http://www.most-expensive.coffee/" TargetMode="External"/><Relationship Id="rId12" Type="http://schemas.openxmlformats.org/officeDocument/2006/relationships/hyperlink" Target="https://dailycoffeenews.com/" TargetMode="External"/><Relationship Id="rId2" Type="http://schemas.openxmlformats.org/officeDocument/2006/relationships/hyperlink" Target="https://developers.google.com/public-data/docs/canonical/countries_csv" TargetMode="External"/><Relationship Id="rId1" Type="http://schemas.openxmlformats.org/officeDocument/2006/relationships/slideLayout" Target="../slideLayouts/slideLayout2.xml"/><Relationship Id="rId6" Type="http://schemas.openxmlformats.org/officeDocument/2006/relationships/hyperlink" Target="http://www.ncausa.org/about-coffee/coffee-around-the-world" TargetMode="External"/><Relationship Id="rId11" Type="http://schemas.openxmlformats.org/officeDocument/2006/relationships/hyperlink" Target="https://developer.twitter.com/en/docs/tweets/search/api-reference/get-search-tweets.html" TargetMode="External"/><Relationship Id="rId5" Type="http://schemas.openxmlformats.org/officeDocument/2006/relationships/hyperlink" Target="http://www.ico.org/new_historical.asp" TargetMode="External"/><Relationship Id="rId10" Type="http://schemas.openxmlformats.org/officeDocument/2006/relationships/hyperlink" Target="https://www.yelp.com/developers/documentation/v3/business_search" TargetMode="External"/><Relationship Id="rId4" Type="http://schemas.openxmlformats.org/officeDocument/2006/relationships/hyperlink" Target="https://www.kaggle.com/sbajew/icos-crop-data" TargetMode="External"/><Relationship Id="rId9" Type="http://schemas.openxmlformats.org/officeDocument/2006/relationships/hyperlink" Target="https://www.worldatlas.com/articles/top-coffee-producing-countries.html"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Yelp/yelp-fusion/issues/386" TargetMode="External"/><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2F84762E-7FCC-4EAF-B9E7-CE7214491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927A1389-2A5D-4886-AD82-F213767E67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8207"/>
            <a:ext cx="12192000" cy="6858000"/>
          </a:xfrm>
          <a:prstGeom prst="rect">
            <a:avLst/>
          </a:prstGeom>
        </p:spPr>
      </p:pic>
      <p:sp>
        <p:nvSpPr>
          <p:cNvPr id="22" name="Rectangle 12">
            <a:extLst>
              <a:ext uri="{FF2B5EF4-FFF2-40B4-BE49-F238E27FC236}">
                <a16:creationId xmlns:a16="http://schemas.microsoft.com/office/drawing/2014/main" id="{A1038667-0C3F-4764-A24D-DA9D9B4748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14">
            <a:extLst>
              <a:ext uri="{FF2B5EF4-FFF2-40B4-BE49-F238E27FC236}">
                <a16:creationId xmlns:a16="http://schemas.microsoft.com/office/drawing/2014/main" id="{6AC2195B-895A-4535-8ECD-9F5B669C5C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049"/>
          </a:xfrm>
          <a:prstGeom prst="rect">
            <a:avLst/>
          </a:prstGeom>
        </p:spPr>
      </p:pic>
      <p:sp>
        <p:nvSpPr>
          <p:cNvPr id="24" name="Rectangle 16">
            <a:extLst>
              <a:ext uri="{FF2B5EF4-FFF2-40B4-BE49-F238E27FC236}">
                <a16:creationId xmlns:a16="http://schemas.microsoft.com/office/drawing/2014/main" id="{571EEFCA-9235-4BC2-85C3-A4EC6EE57A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1A72958-9810-4A6E-831C-0BB34F05A880}"/>
              </a:ext>
            </a:extLst>
          </p:cNvPr>
          <p:cNvSpPr>
            <a:spLocks noGrp="1"/>
          </p:cNvSpPr>
          <p:nvPr>
            <p:ph type="ctrTitle"/>
          </p:nvPr>
        </p:nvSpPr>
        <p:spPr>
          <a:xfrm>
            <a:off x="680322" y="2063262"/>
            <a:ext cx="3739278" cy="2661138"/>
          </a:xfrm>
        </p:spPr>
        <p:txBody>
          <a:bodyPr anchor="ctr">
            <a:normAutofit/>
          </a:bodyPr>
          <a:lstStyle/>
          <a:p>
            <a:r>
              <a:rPr lang="en-US" dirty="0">
                <a:latin typeface="Cambria" panose="02040503050406030204" pitchFamily="18" charset="0"/>
                <a:ea typeface="Cambria" panose="02040503050406030204" pitchFamily="18" charset="0"/>
              </a:rPr>
              <a:t>Know Your Brew!</a:t>
            </a:r>
            <a:endParaRPr lang="en-US" dirty="0"/>
          </a:p>
        </p:txBody>
      </p:sp>
      <p:sp>
        <p:nvSpPr>
          <p:cNvPr id="3" name="Subtitle 2">
            <a:extLst>
              <a:ext uri="{FF2B5EF4-FFF2-40B4-BE49-F238E27FC236}">
                <a16:creationId xmlns:a16="http://schemas.microsoft.com/office/drawing/2014/main" id="{7CB5517F-AEB1-4FB8-90FB-12A38357E16F}"/>
              </a:ext>
            </a:extLst>
          </p:cNvPr>
          <p:cNvSpPr>
            <a:spLocks noGrp="1"/>
          </p:cNvSpPr>
          <p:nvPr>
            <p:ph type="subTitle" idx="1"/>
          </p:nvPr>
        </p:nvSpPr>
        <p:spPr>
          <a:xfrm>
            <a:off x="680323" y="5101298"/>
            <a:ext cx="3739277" cy="1116622"/>
          </a:xfrm>
        </p:spPr>
        <p:txBody>
          <a:bodyPr>
            <a:normAutofit/>
          </a:bodyPr>
          <a:lstStyle/>
          <a:p>
            <a:r>
              <a:rPr lang="en-US" sz="2800" dirty="0">
                <a:solidFill>
                  <a:srgbClr val="FFC000"/>
                </a:solidFill>
                <a:latin typeface="Gabriola" panose="04040605051002020D02" pitchFamily="82" charset="0"/>
              </a:rPr>
              <a:t>Saifee, Courtney, Sarah and Aparna</a:t>
            </a:r>
          </a:p>
          <a:p>
            <a:endParaRPr lang="en-US" dirty="0"/>
          </a:p>
        </p:txBody>
      </p:sp>
      <p:pic>
        <p:nvPicPr>
          <p:cNvPr id="4" name="Picture 3" descr="A plate of food and a cup of coffee&#10;&#10;Description generated with high confidence">
            <a:extLst>
              <a:ext uri="{FF2B5EF4-FFF2-40B4-BE49-F238E27FC236}">
                <a16:creationId xmlns:a16="http://schemas.microsoft.com/office/drawing/2014/main" id="{8BCCCF4B-2D74-47E4-9195-981EB8701101}"/>
              </a:ext>
            </a:extLst>
          </p:cNvPr>
          <p:cNvPicPr/>
          <p:nvPr/>
        </p:nvPicPr>
        <p:blipFill>
          <a:blip r:embed="rId4"/>
          <a:stretch>
            <a:fillRect/>
          </a:stretch>
        </p:blipFill>
        <p:spPr>
          <a:xfrm>
            <a:off x="5284606" y="1613321"/>
            <a:ext cx="6260963" cy="363135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9019489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1D1F9-D413-4D34-916E-692E74862FE8}"/>
              </a:ext>
            </a:extLst>
          </p:cNvPr>
          <p:cNvSpPr>
            <a:spLocks noGrp="1"/>
          </p:cNvSpPr>
          <p:nvPr>
            <p:ph type="title"/>
          </p:nvPr>
        </p:nvSpPr>
        <p:spPr/>
        <p:txBody>
          <a:bodyPr/>
          <a:lstStyle/>
          <a:p>
            <a:r>
              <a:rPr lang="en-US" dirty="0">
                <a:latin typeface="Gabriola" panose="04040605051002020D02" pitchFamily="82" charset="0"/>
              </a:rPr>
              <a:t>Resources</a:t>
            </a:r>
          </a:p>
        </p:txBody>
      </p:sp>
      <p:sp>
        <p:nvSpPr>
          <p:cNvPr id="3" name="Content Placeholder 2">
            <a:extLst>
              <a:ext uri="{FF2B5EF4-FFF2-40B4-BE49-F238E27FC236}">
                <a16:creationId xmlns:a16="http://schemas.microsoft.com/office/drawing/2014/main" id="{A522044D-51EB-4648-B133-C30B7C0CF720}"/>
              </a:ext>
            </a:extLst>
          </p:cNvPr>
          <p:cNvSpPr>
            <a:spLocks noGrp="1"/>
          </p:cNvSpPr>
          <p:nvPr>
            <p:ph idx="1"/>
          </p:nvPr>
        </p:nvSpPr>
        <p:spPr>
          <a:xfrm>
            <a:off x="680321" y="2336872"/>
            <a:ext cx="10721457" cy="4063927"/>
          </a:xfrm>
        </p:spPr>
        <p:txBody>
          <a:bodyPr>
            <a:normAutofit/>
          </a:bodyPr>
          <a:lstStyle/>
          <a:p>
            <a:pPr lvl="0"/>
            <a:r>
              <a:rPr lang="en-US" sz="1600" u="sng" dirty="0">
                <a:solidFill>
                  <a:srgbClr val="FFC000"/>
                </a:solidFill>
                <a:latin typeface="Cambria" panose="02040503050406030204" pitchFamily="18" charset="0"/>
                <a:ea typeface="Cambria" panose="02040503050406030204" pitchFamily="18" charset="0"/>
                <a:hlinkClick r:id="rId2">
                  <a:extLst>
                    <a:ext uri="{A12FA001-AC4F-418D-AE19-62706E023703}">
                      <ahyp:hlinkClr xmlns:ahyp="http://schemas.microsoft.com/office/drawing/2018/hyperlinkcolor" val="tx"/>
                    </a:ext>
                  </a:extLst>
                </a:hlinkClick>
              </a:rPr>
              <a:t>https://developers.google.com/public-data/docs/canonical/countries_csv</a:t>
            </a:r>
            <a:r>
              <a:rPr lang="en-US" sz="1600" dirty="0">
                <a:solidFill>
                  <a:srgbClr val="FFC000"/>
                </a:solidFill>
                <a:latin typeface="Cambria" panose="02040503050406030204" pitchFamily="18" charset="0"/>
                <a:ea typeface="Cambria" panose="02040503050406030204" pitchFamily="18" charset="0"/>
              </a:rPr>
              <a:t> (latlon)</a:t>
            </a:r>
          </a:p>
          <a:p>
            <a:pPr lvl="0"/>
            <a:r>
              <a:rPr lang="en-US" sz="1600" u="sng" dirty="0">
                <a:solidFill>
                  <a:srgbClr val="FFC000"/>
                </a:solidFill>
                <a:latin typeface="Cambria" panose="02040503050406030204" pitchFamily="18" charset="0"/>
                <a:ea typeface="Cambria" panose="02040503050406030204" pitchFamily="18" charset="0"/>
                <a:hlinkClick r:id="rId3">
                  <a:extLst>
                    <a:ext uri="{A12FA001-AC4F-418D-AE19-62706E023703}">
                      <ahyp:hlinkClr xmlns:ahyp="http://schemas.microsoft.com/office/drawing/2018/hyperlinkcolor" val="tx"/>
                    </a:ext>
                  </a:extLst>
                </a:hlinkClick>
              </a:rPr>
              <a:t>http://www.convertcsv.com/csv-to-geojson.htm</a:t>
            </a:r>
            <a:r>
              <a:rPr lang="en-US" sz="1600" dirty="0">
                <a:solidFill>
                  <a:srgbClr val="FFC000"/>
                </a:solidFill>
                <a:latin typeface="Cambria" panose="02040503050406030204" pitchFamily="18" charset="0"/>
                <a:ea typeface="Cambria" panose="02040503050406030204" pitchFamily="18" charset="0"/>
              </a:rPr>
              <a:t> (csv converter)</a:t>
            </a:r>
          </a:p>
          <a:p>
            <a:pPr lvl="0"/>
            <a:r>
              <a:rPr lang="en-US" sz="1600" u="sng" dirty="0">
                <a:solidFill>
                  <a:srgbClr val="FFC000"/>
                </a:solidFill>
                <a:latin typeface="Cambria" panose="02040503050406030204" pitchFamily="18" charset="0"/>
                <a:ea typeface="Cambria" panose="02040503050406030204" pitchFamily="18" charset="0"/>
                <a:hlinkClick r:id="rId4">
                  <a:extLst>
                    <a:ext uri="{A12FA001-AC4F-418D-AE19-62706E023703}">
                      <ahyp:hlinkClr xmlns:ahyp="http://schemas.microsoft.com/office/drawing/2018/hyperlinkcolor" val="tx"/>
                    </a:ext>
                  </a:extLst>
                </a:hlinkClick>
              </a:rPr>
              <a:t>https://www.kaggle.com/sbajew/icos-crop-data</a:t>
            </a:r>
            <a:r>
              <a:rPr lang="en-US" sz="1600" dirty="0">
                <a:solidFill>
                  <a:srgbClr val="FFC000"/>
                </a:solidFill>
                <a:latin typeface="Cambria" panose="02040503050406030204" pitchFamily="18" charset="0"/>
                <a:ea typeface="Cambria" panose="02040503050406030204" pitchFamily="18" charset="0"/>
              </a:rPr>
              <a:t> (ICO-cleaned data)</a:t>
            </a:r>
          </a:p>
          <a:p>
            <a:pPr lvl="0"/>
            <a:r>
              <a:rPr lang="en-US" sz="1600" dirty="0">
                <a:solidFill>
                  <a:srgbClr val="FFC000"/>
                </a:solidFill>
                <a:latin typeface="Cambria" panose="02040503050406030204" pitchFamily="18" charset="0"/>
                <a:ea typeface="Cambria" panose="02040503050406030204" pitchFamily="18" charset="0"/>
                <a:hlinkClick r:id="rId5">
                  <a:extLst>
                    <a:ext uri="{A12FA001-AC4F-418D-AE19-62706E023703}">
                      <ahyp:hlinkClr xmlns:ahyp="http://schemas.microsoft.com/office/drawing/2018/hyperlinkcolor" val="tx"/>
                    </a:ext>
                  </a:extLst>
                </a:hlinkClick>
              </a:rPr>
              <a:t>http://www.ico.org/new_historical.asp</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6">
                  <a:extLst>
                    <a:ext uri="{A12FA001-AC4F-418D-AE19-62706E023703}">
                      <ahyp:hlinkClr xmlns:ahyp="http://schemas.microsoft.com/office/drawing/2018/hyperlinkcolor" val="tx"/>
                    </a:ext>
                  </a:extLst>
                </a:hlinkClick>
              </a:rPr>
              <a:t>http://www.ncausa.org/about-coffee/coffee-around-the-world</a:t>
            </a:r>
            <a:endParaRPr lang="en-US" sz="1600" dirty="0">
              <a:solidFill>
                <a:srgbClr val="FFC000"/>
              </a:solidFill>
              <a:latin typeface="Cambria" panose="02040503050406030204" pitchFamily="18" charset="0"/>
              <a:ea typeface="Cambria" panose="02040503050406030204" pitchFamily="18" charset="0"/>
            </a:endParaRPr>
          </a:p>
          <a:p>
            <a:pPr lvl="0"/>
            <a:r>
              <a:rPr lang="en-US" sz="1600" u="sng" dirty="0">
                <a:solidFill>
                  <a:srgbClr val="FFC000"/>
                </a:solidFill>
                <a:latin typeface="Cambria" panose="02040503050406030204" pitchFamily="18" charset="0"/>
                <a:ea typeface="Cambria" panose="02040503050406030204" pitchFamily="18" charset="0"/>
                <a:hlinkClick r:id="rId7">
                  <a:extLst>
                    <a:ext uri="{A12FA001-AC4F-418D-AE19-62706E023703}">
                      <ahyp:hlinkClr xmlns:ahyp="http://schemas.microsoft.com/office/drawing/2018/hyperlinkcolor" val="tx"/>
                    </a:ext>
                  </a:extLst>
                </a:hlinkClick>
              </a:rPr>
              <a:t>http://www.most-expensive.coffee/</a:t>
            </a:r>
            <a:endParaRPr lang="en-US" sz="1600" dirty="0">
              <a:solidFill>
                <a:srgbClr val="FFC000"/>
              </a:solidFill>
              <a:latin typeface="Cambria" panose="02040503050406030204" pitchFamily="18" charset="0"/>
              <a:ea typeface="Cambria" panose="02040503050406030204" pitchFamily="18" charset="0"/>
            </a:endParaRPr>
          </a:p>
          <a:p>
            <a:pPr lvl="0"/>
            <a:r>
              <a:rPr lang="en-US" sz="1600" u="sng" dirty="0">
                <a:solidFill>
                  <a:srgbClr val="FFC000"/>
                </a:solidFill>
                <a:latin typeface="Cambria" panose="02040503050406030204" pitchFamily="18" charset="0"/>
                <a:ea typeface="Cambria" panose="02040503050406030204" pitchFamily="18" charset="0"/>
                <a:hlinkClick r:id="rId8">
                  <a:extLst>
                    <a:ext uri="{A12FA001-AC4F-418D-AE19-62706E023703}">
                      <ahyp:hlinkClr xmlns:ahyp="http://schemas.microsoft.com/office/drawing/2018/hyperlinkcolor" val="tx"/>
                    </a:ext>
                  </a:extLst>
                </a:hlinkClick>
              </a:rPr>
              <a:t>https://financesonline.com/top-10-most-expensive-coffee-in-the-world-luwak-coffee-is-not-the-no-1/</a:t>
            </a:r>
            <a:endParaRPr lang="en-US" sz="1600" u="sng"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9">
                  <a:extLst>
                    <a:ext uri="{A12FA001-AC4F-418D-AE19-62706E023703}">
                      <ahyp:hlinkClr xmlns:ahyp="http://schemas.microsoft.com/office/drawing/2018/hyperlinkcolor" val="tx"/>
                    </a:ext>
                  </a:extLst>
                </a:hlinkClick>
              </a:rPr>
              <a:t>https://www.worldatlas.com/articles/top-coffee-producing-countries.html</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10">
                  <a:extLst>
                    <a:ext uri="{A12FA001-AC4F-418D-AE19-62706E023703}">
                      <ahyp:hlinkClr xmlns:ahyp="http://schemas.microsoft.com/office/drawing/2018/hyperlinkcolor" val="tx"/>
                    </a:ext>
                  </a:extLst>
                </a:hlinkClick>
              </a:rPr>
              <a:t>https://www.yelp.com/developers/documentation/v3/business_search</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11">
                  <a:extLst>
                    <a:ext uri="{A12FA001-AC4F-418D-AE19-62706E023703}">
                      <ahyp:hlinkClr xmlns:ahyp="http://schemas.microsoft.com/office/drawing/2018/hyperlinkcolor" val="tx"/>
                    </a:ext>
                  </a:extLst>
                </a:hlinkClick>
              </a:rPr>
              <a:t>https://developer.twitter.com/en/docs/tweets/search/api-reference/get-search-tweets.html</a:t>
            </a:r>
            <a:endParaRPr lang="en-US" sz="1600" dirty="0">
              <a:solidFill>
                <a:srgbClr val="FFC000"/>
              </a:solidFill>
              <a:latin typeface="Cambria" panose="02040503050406030204" pitchFamily="18" charset="0"/>
              <a:ea typeface="Cambria" panose="02040503050406030204" pitchFamily="18" charset="0"/>
            </a:endParaRPr>
          </a:p>
          <a:p>
            <a:pPr lvl="0"/>
            <a:r>
              <a:rPr lang="en-US" sz="1600" dirty="0">
                <a:solidFill>
                  <a:srgbClr val="FFC000"/>
                </a:solidFill>
                <a:latin typeface="Cambria" panose="02040503050406030204" pitchFamily="18" charset="0"/>
                <a:ea typeface="Cambria" panose="02040503050406030204" pitchFamily="18" charset="0"/>
                <a:hlinkClick r:id="rId12">
                  <a:extLst>
                    <a:ext uri="{A12FA001-AC4F-418D-AE19-62706E023703}">
                      <ahyp:hlinkClr xmlns:ahyp="http://schemas.microsoft.com/office/drawing/2018/hyperlinkcolor" val="tx"/>
                    </a:ext>
                  </a:extLst>
                </a:hlinkClick>
              </a:rPr>
              <a:t>https://dailycoffeenews.com</a:t>
            </a:r>
            <a:endParaRPr lang="en-US" sz="1600" dirty="0">
              <a:solidFill>
                <a:srgbClr val="FFC000"/>
              </a:solidFill>
              <a:latin typeface="Cambria" panose="02040503050406030204" pitchFamily="18" charset="0"/>
              <a:ea typeface="Cambria" panose="02040503050406030204" pitchFamily="18" charset="0"/>
            </a:endParaRPr>
          </a:p>
          <a:p>
            <a:pPr lvl="0"/>
            <a:endParaRPr lang="en-US" sz="1600" dirty="0">
              <a:solidFill>
                <a:srgbClr val="FFC000"/>
              </a:solidFill>
              <a:latin typeface="Cambria" panose="02040503050406030204" pitchFamily="18" charset="0"/>
              <a:ea typeface="Cambria" panose="02040503050406030204" pitchFamily="18" charset="0"/>
            </a:endParaRPr>
          </a:p>
          <a:p>
            <a:pPr lvl="0"/>
            <a:endParaRPr lang="en-US" sz="1600" dirty="0">
              <a:solidFill>
                <a:srgbClr val="FFC000"/>
              </a:solidFill>
              <a:latin typeface="Cambria" panose="02040503050406030204" pitchFamily="18" charset="0"/>
              <a:ea typeface="Cambria" panose="02040503050406030204" pitchFamily="18" charset="0"/>
            </a:endParaRPr>
          </a:p>
          <a:p>
            <a:pPr lvl="0"/>
            <a:endParaRPr lang="en-US" sz="1600" dirty="0">
              <a:solidFill>
                <a:srgbClr val="FFC000"/>
              </a:solidFill>
              <a:latin typeface="Cambria" panose="02040503050406030204" pitchFamily="18" charset="0"/>
              <a:ea typeface="Cambria" panose="02040503050406030204" pitchFamily="18" charset="0"/>
            </a:endParaRPr>
          </a:p>
          <a:p>
            <a:pPr marL="0" lvl="0" indent="0">
              <a:buNone/>
            </a:pPr>
            <a:endParaRPr lang="en-US" sz="1600" dirty="0">
              <a:solidFill>
                <a:srgbClr val="FFC000"/>
              </a:solidFill>
              <a:latin typeface="Cambria" panose="02040503050406030204" pitchFamily="18" charset="0"/>
              <a:ea typeface="Cambria" panose="02040503050406030204" pitchFamily="18" charset="0"/>
            </a:endParaRPr>
          </a:p>
          <a:p>
            <a:endParaRPr lang="en-US" sz="1600" dirty="0">
              <a:solidFill>
                <a:srgbClr val="FFC000"/>
              </a:solidFill>
              <a:latin typeface="Cambria" panose="02040503050406030204" pitchFamily="18" charset="0"/>
              <a:ea typeface="Cambria" panose="02040503050406030204" pitchFamily="18" charset="0"/>
            </a:endParaRPr>
          </a:p>
        </p:txBody>
      </p:sp>
      <p:pic>
        <p:nvPicPr>
          <p:cNvPr id="6" name="Picture 5">
            <a:extLst>
              <a:ext uri="{FF2B5EF4-FFF2-40B4-BE49-F238E27FC236}">
                <a16:creationId xmlns:a16="http://schemas.microsoft.com/office/drawing/2014/main" id="{449068D9-5D95-4FF5-B193-A453A52A0688}"/>
              </a:ext>
            </a:extLst>
          </p:cNvPr>
          <p:cNvPicPr>
            <a:picLocks noChangeAspect="1"/>
          </p:cNvPicPr>
          <p:nvPr/>
        </p:nvPicPr>
        <p:blipFill>
          <a:blip r:embed="rId13"/>
          <a:stretch>
            <a:fillRect/>
          </a:stretch>
        </p:blipFill>
        <p:spPr>
          <a:xfrm>
            <a:off x="10700904" y="788872"/>
            <a:ext cx="1376795" cy="1009650"/>
          </a:xfrm>
          <a:prstGeom prst="rect">
            <a:avLst/>
          </a:prstGeom>
        </p:spPr>
      </p:pic>
    </p:spTree>
    <p:extLst>
      <p:ext uri="{BB962C8B-B14F-4D97-AF65-F5344CB8AC3E}">
        <p14:creationId xmlns:p14="http://schemas.microsoft.com/office/powerpoint/2010/main" val="11091439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F028CC7-78F5-43CC-B910-F60E2C73D231}"/>
              </a:ext>
            </a:extLst>
          </p:cNvPr>
          <p:cNvSpPr>
            <a:spLocks noGrp="1"/>
          </p:cNvSpPr>
          <p:nvPr>
            <p:ph type="title"/>
          </p:nvPr>
        </p:nvSpPr>
        <p:spPr>
          <a:xfrm>
            <a:off x="680321" y="753228"/>
            <a:ext cx="7087552" cy="1080938"/>
          </a:xfrm>
        </p:spPr>
        <p:txBody>
          <a:bodyPr>
            <a:normAutofit/>
          </a:bodyPr>
          <a:lstStyle/>
          <a:p>
            <a:r>
              <a:rPr lang="en-US">
                <a:latin typeface="Gabriola" panose="04040605051002020D02" pitchFamily="82" charset="0"/>
              </a:rPr>
              <a:t>Future Direction</a:t>
            </a:r>
            <a:endParaRPr lang="en-US" dirty="0"/>
          </a:p>
        </p:txBody>
      </p:sp>
      <p:pic>
        <p:nvPicPr>
          <p:cNvPr id="17" name="Picture 16">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3" name="Content Placeholder 2">
            <a:extLst>
              <a:ext uri="{FF2B5EF4-FFF2-40B4-BE49-F238E27FC236}">
                <a16:creationId xmlns:a16="http://schemas.microsoft.com/office/drawing/2014/main" id="{FADDEEE8-29BD-4D2D-91B7-6DEB5B6AC4F2}"/>
              </a:ext>
            </a:extLst>
          </p:cNvPr>
          <p:cNvSpPr>
            <a:spLocks noGrp="1"/>
          </p:cNvSpPr>
          <p:nvPr>
            <p:ph idx="1"/>
          </p:nvPr>
        </p:nvSpPr>
        <p:spPr>
          <a:xfrm>
            <a:off x="680321" y="2336873"/>
            <a:ext cx="6423211" cy="3599316"/>
          </a:xfrm>
        </p:spPr>
        <p:txBody>
          <a:bodyPr>
            <a:normAutofit/>
          </a:bodyPr>
          <a:lstStyle/>
          <a:p>
            <a:r>
              <a:rPr lang="en-US" sz="2000" dirty="0">
                <a:latin typeface="Cambria" panose="02040503050406030204" pitchFamily="18" charset="0"/>
                <a:ea typeface="Cambria" panose="02040503050406030204" pitchFamily="18" charset="0"/>
              </a:rPr>
              <a:t>Selecting perfect locations to open coffee shops across USA with the flavors/ types that people like the most based off of the yelp and tweet feedback from users. </a:t>
            </a:r>
          </a:p>
          <a:p>
            <a:endParaRPr lang="en-US" sz="2000" dirty="0">
              <a:solidFill>
                <a:srgbClr val="FFC000"/>
              </a:solidFill>
              <a:latin typeface="Cambria" panose="02040503050406030204" pitchFamily="18" charset="0"/>
              <a:ea typeface="Cambria" panose="02040503050406030204" pitchFamily="18" charset="0"/>
            </a:endParaRPr>
          </a:p>
        </p:txBody>
      </p:sp>
      <p:pic>
        <p:nvPicPr>
          <p:cNvPr id="4" name="Content Placeholder 4" descr="A pot with food in it&#10;&#10;Description generated with high confidence">
            <a:extLst>
              <a:ext uri="{FF2B5EF4-FFF2-40B4-BE49-F238E27FC236}">
                <a16:creationId xmlns:a16="http://schemas.microsoft.com/office/drawing/2014/main" id="{86D24A7B-824D-4DCC-AF0A-CBFDCC43CD33}"/>
              </a:ext>
            </a:extLst>
          </p:cNvPr>
          <p:cNvPicPr>
            <a:picLocks noChangeAspect="1"/>
          </p:cNvPicPr>
          <p:nvPr/>
        </p:nvPicPr>
        <p:blipFill>
          <a:blip r:embed="rId4"/>
          <a:stretch>
            <a:fillRect/>
          </a:stretch>
        </p:blipFill>
        <p:spPr>
          <a:xfrm>
            <a:off x="8187091" y="1837921"/>
            <a:ext cx="3358478" cy="318215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4223221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45F8705D-0F39-410A-AA6A-F7DE27028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240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id="{38DF1EB4-E02F-41CE-B472-437DD4A979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Related image">
            <a:extLst>
              <a:ext uri="{FF2B5EF4-FFF2-40B4-BE49-F238E27FC236}">
                <a16:creationId xmlns:a16="http://schemas.microsoft.com/office/drawing/2014/main" id="{720479C6-36A2-44E1-96BC-BC192A0E91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277" y="709893"/>
            <a:ext cx="5296261" cy="5404347"/>
          </a:xfrm>
          <a:prstGeom prst="rect">
            <a:avLst/>
          </a:prstGeom>
          <a:noFill/>
          <a:ln>
            <a:noFill/>
          </a:ln>
          <a:effectLst/>
          <a:extLst>
            <a:ext uri="{909E8E84-426E-40DD-AFC4-6F175D3DCCD1}">
              <a14:hiddenFill xmlns:a14="http://schemas.microsoft.com/office/drawing/2010/main">
                <a:solidFill>
                  <a:srgbClr val="FFFFFF"/>
                </a:solidFill>
              </a14:hiddenFill>
            </a:ext>
          </a:extLst>
        </p:spPr>
      </p:pic>
      <p:pic>
        <p:nvPicPr>
          <p:cNvPr id="2" name="Picture 1" descr="A picture containing grass&#10;&#10;Description generated with very high confidence">
            <a:extLst>
              <a:ext uri="{FF2B5EF4-FFF2-40B4-BE49-F238E27FC236}">
                <a16:creationId xmlns:a16="http://schemas.microsoft.com/office/drawing/2014/main" id="{0227DD81-FDF4-4A2B-86E8-087E6AAF3A39}"/>
              </a:ext>
            </a:extLst>
          </p:cNvPr>
          <p:cNvPicPr>
            <a:picLocks noChangeAspect="1"/>
          </p:cNvPicPr>
          <p:nvPr/>
        </p:nvPicPr>
        <p:blipFill>
          <a:blip r:embed="rId3"/>
          <a:stretch>
            <a:fillRect/>
          </a:stretch>
        </p:blipFill>
        <p:spPr>
          <a:xfrm>
            <a:off x="6252271" y="1631198"/>
            <a:ext cx="5296261" cy="3561735"/>
          </a:xfrm>
          <a:prstGeom prst="rect">
            <a:avLst/>
          </a:prstGeom>
          <a:ln>
            <a:noFill/>
          </a:ln>
          <a:effectLst/>
        </p:spPr>
      </p:pic>
    </p:spTree>
    <p:extLst>
      <p:ext uri="{BB962C8B-B14F-4D97-AF65-F5344CB8AC3E}">
        <p14:creationId xmlns:p14="http://schemas.microsoft.com/office/powerpoint/2010/main" val="992545908"/>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3E934-4C89-4D85-B430-E7BD8E878DF6}"/>
              </a:ext>
            </a:extLst>
          </p:cNvPr>
          <p:cNvSpPr>
            <a:spLocks noGrp="1"/>
          </p:cNvSpPr>
          <p:nvPr>
            <p:ph type="title"/>
          </p:nvPr>
        </p:nvSpPr>
        <p:spPr/>
        <p:txBody>
          <a:bodyPr/>
          <a:lstStyle/>
          <a:p>
            <a:r>
              <a:rPr lang="en-US" dirty="0">
                <a:latin typeface="Gabriola" panose="04040605051002020D02" pitchFamily="82" charset="0"/>
              </a:rPr>
              <a:t>Front Webpage</a:t>
            </a:r>
          </a:p>
        </p:txBody>
      </p:sp>
      <p:pic>
        <p:nvPicPr>
          <p:cNvPr id="4" name="Content Placeholder 3">
            <a:extLst>
              <a:ext uri="{FF2B5EF4-FFF2-40B4-BE49-F238E27FC236}">
                <a16:creationId xmlns:a16="http://schemas.microsoft.com/office/drawing/2014/main" id="{4BE8E65C-84A6-4A61-AD90-6C1B2B4AF331}"/>
              </a:ext>
            </a:extLst>
          </p:cNvPr>
          <p:cNvPicPr>
            <a:picLocks noGrp="1" noChangeAspect="1"/>
          </p:cNvPicPr>
          <p:nvPr>
            <p:ph idx="1"/>
          </p:nvPr>
        </p:nvPicPr>
        <p:blipFill>
          <a:blip r:embed="rId2"/>
          <a:stretch>
            <a:fillRect/>
          </a:stretch>
        </p:blipFill>
        <p:spPr>
          <a:xfrm>
            <a:off x="1635404" y="2319043"/>
            <a:ext cx="9126510" cy="4223799"/>
          </a:xfrm>
          <a:prstGeom prst="rect">
            <a:avLst/>
          </a:prstGeom>
        </p:spPr>
      </p:pic>
      <p:pic>
        <p:nvPicPr>
          <p:cNvPr id="5" name="Picture 4">
            <a:extLst>
              <a:ext uri="{FF2B5EF4-FFF2-40B4-BE49-F238E27FC236}">
                <a16:creationId xmlns:a16="http://schemas.microsoft.com/office/drawing/2014/main" id="{86800F9C-F966-4ECA-A365-456F9DE8A83E}"/>
              </a:ext>
            </a:extLst>
          </p:cNvPr>
          <p:cNvPicPr>
            <a:picLocks noChangeAspect="1"/>
          </p:cNvPicPr>
          <p:nvPr/>
        </p:nvPicPr>
        <p:blipFill>
          <a:blip r:embed="rId3"/>
          <a:stretch>
            <a:fillRect/>
          </a:stretch>
        </p:blipFill>
        <p:spPr>
          <a:xfrm>
            <a:off x="10865482" y="774835"/>
            <a:ext cx="1092740" cy="1043319"/>
          </a:xfrm>
          <a:prstGeom prst="rect">
            <a:avLst/>
          </a:prstGeom>
        </p:spPr>
      </p:pic>
    </p:spTree>
    <p:extLst>
      <p:ext uri="{BB962C8B-B14F-4D97-AF65-F5344CB8AC3E}">
        <p14:creationId xmlns:p14="http://schemas.microsoft.com/office/powerpoint/2010/main" val="30828718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8F8DC-5823-4299-94CF-88276CD20037}"/>
              </a:ext>
            </a:extLst>
          </p:cNvPr>
          <p:cNvSpPr>
            <a:spLocks noGrp="1"/>
          </p:cNvSpPr>
          <p:nvPr>
            <p:ph type="title"/>
          </p:nvPr>
        </p:nvSpPr>
        <p:spPr/>
        <p:txBody>
          <a:bodyPr/>
          <a:lstStyle/>
          <a:p>
            <a:r>
              <a:rPr lang="en-US" dirty="0">
                <a:latin typeface="Gabriola" panose="04040605051002020D02" pitchFamily="82" charset="0"/>
              </a:rPr>
              <a:t>Coffee Trends</a:t>
            </a:r>
          </a:p>
        </p:txBody>
      </p:sp>
      <p:pic>
        <p:nvPicPr>
          <p:cNvPr id="4" name="Picture 3">
            <a:extLst>
              <a:ext uri="{FF2B5EF4-FFF2-40B4-BE49-F238E27FC236}">
                <a16:creationId xmlns:a16="http://schemas.microsoft.com/office/drawing/2014/main" id="{56BC9EA2-9717-4373-9BC9-621E382FFF08}"/>
              </a:ext>
            </a:extLst>
          </p:cNvPr>
          <p:cNvPicPr>
            <a:picLocks noChangeAspect="1"/>
          </p:cNvPicPr>
          <p:nvPr/>
        </p:nvPicPr>
        <p:blipFill>
          <a:blip r:embed="rId2"/>
          <a:stretch>
            <a:fillRect/>
          </a:stretch>
        </p:blipFill>
        <p:spPr>
          <a:xfrm>
            <a:off x="10833551" y="853937"/>
            <a:ext cx="1148900" cy="870088"/>
          </a:xfrm>
          <a:prstGeom prst="rect">
            <a:avLst/>
          </a:prstGeom>
        </p:spPr>
      </p:pic>
      <p:pic>
        <p:nvPicPr>
          <p:cNvPr id="5" name="Picture 4">
            <a:extLst>
              <a:ext uri="{FF2B5EF4-FFF2-40B4-BE49-F238E27FC236}">
                <a16:creationId xmlns:a16="http://schemas.microsoft.com/office/drawing/2014/main" id="{3085DDA5-C1D8-42D3-AFE0-44A60004F975}"/>
              </a:ext>
            </a:extLst>
          </p:cNvPr>
          <p:cNvPicPr>
            <a:picLocks noChangeAspect="1"/>
          </p:cNvPicPr>
          <p:nvPr/>
        </p:nvPicPr>
        <p:blipFill>
          <a:blip r:embed="rId3"/>
          <a:stretch>
            <a:fillRect/>
          </a:stretch>
        </p:blipFill>
        <p:spPr>
          <a:xfrm>
            <a:off x="680321" y="2204720"/>
            <a:ext cx="10294182" cy="4460240"/>
          </a:xfrm>
          <a:prstGeom prst="rect">
            <a:avLst/>
          </a:prstGeom>
        </p:spPr>
      </p:pic>
    </p:spTree>
    <p:extLst>
      <p:ext uri="{BB962C8B-B14F-4D97-AF65-F5344CB8AC3E}">
        <p14:creationId xmlns:p14="http://schemas.microsoft.com/office/powerpoint/2010/main" val="3930280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a:latin typeface="Gabriola" panose="04040605051002020D02" pitchFamily="82" charset="0"/>
              </a:rPr>
              <a:t>FindMyCoffee (Yelp API)</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5" name="Picture 4" descr="A screenshot of a cell phone&#10;&#10;Description generated with high confidence">
            <a:extLst>
              <a:ext uri="{FF2B5EF4-FFF2-40B4-BE49-F238E27FC236}">
                <a16:creationId xmlns:a16="http://schemas.microsoft.com/office/drawing/2014/main" id="{B3A6D9F5-DAE5-499B-A8E8-A7976FE9FBC6}"/>
              </a:ext>
            </a:extLst>
          </p:cNvPr>
          <p:cNvPicPr>
            <a:picLocks noChangeAspect="1"/>
          </p:cNvPicPr>
          <p:nvPr/>
        </p:nvPicPr>
        <p:blipFill>
          <a:blip r:embed="rId3"/>
          <a:stretch>
            <a:fillRect/>
          </a:stretch>
        </p:blipFill>
        <p:spPr>
          <a:xfrm>
            <a:off x="680321" y="2103120"/>
            <a:ext cx="10170159" cy="4584699"/>
          </a:xfrm>
          <a:prstGeom prst="rect">
            <a:avLst/>
          </a:prstGeom>
        </p:spPr>
      </p:pic>
    </p:spTree>
    <p:extLst>
      <p:ext uri="{BB962C8B-B14F-4D97-AF65-F5344CB8AC3E}">
        <p14:creationId xmlns:p14="http://schemas.microsoft.com/office/powerpoint/2010/main" val="36716648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a:latin typeface="Gabriola" panose="04040605051002020D02" pitchFamily="82" charset="0"/>
              </a:rPr>
              <a:t>TweetBoard (Twitter API)</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3" name="Picture 2">
            <a:extLst>
              <a:ext uri="{FF2B5EF4-FFF2-40B4-BE49-F238E27FC236}">
                <a16:creationId xmlns:a16="http://schemas.microsoft.com/office/drawing/2014/main" id="{39AB57A6-7FC5-465C-AFCA-F364FF60FC7B}"/>
              </a:ext>
            </a:extLst>
          </p:cNvPr>
          <p:cNvPicPr>
            <a:picLocks noChangeAspect="1"/>
          </p:cNvPicPr>
          <p:nvPr/>
        </p:nvPicPr>
        <p:blipFill>
          <a:blip r:embed="rId3"/>
          <a:stretch>
            <a:fillRect/>
          </a:stretch>
        </p:blipFill>
        <p:spPr>
          <a:xfrm>
            <a:off x="904240" y="2153920"/>
            <a:ext cx="10170160" cy="4554220"/>
          </a:xfrm>
          <a:prstGeom prst="rect">
            <a:avLst/>
          </a:prstGeom>
        </p:spPr>
      </p:pic>
    </p:spTree>
    <p:extLst>
      <p:ext uri="{BB962C8B-B14F-4D97-AF65-F5344CB8AC3E}">
        <p14:creationId xmlns:p14="http://schemas.microsoft.com/office/powerpoint/2010/main" val="27412957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a:latin typeface="Gabriola" panose="04040605051002020D02" pitchFamily="82" charset="0"/>
              </a:rPr>
              <a:t>Coffee News</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5" name="Picture 4">
            <a:extLst>
              <a:ext uri="{FF2B5EF4-FFF2-40B4-BE49-F238E27FC236}">
                <a16:creationId xmlns:a16="http://schemas.microsoft.com/office/drawing/2014/main" id="{D39598FB-1E5E-42BF-98F5-C002FCE2725D}"/>
              </a:ext>
            </a:extLst>
          </p:cNvPr>
          <p:cNvPicPr>
            <a:picLocks noChangeAspect="1"/>
          </p:cNvPicPr>
          <p:nvPr/>
        </p:nvPicPr>
        <p:blipFill>
          <a:blip r:embed="rId3"/>
          <a:stretch>
            <a:fillRect/>
          </a:stretch>
        </p:blipFill>
        <p:spPr>
          <a:xfrm>
            <a:off x="680321" y="2109152"/>
            <a:ext cx="9499600" cy="4582477"/>
          </a:xfrm>
          <a:prstGeom prst="rect">
            <a:avLst/>
          </a:prstGeom>
        </p:spPr>
      </p:pic>
    </p:spTree>
    <p:extLst>
      <p:ext uri="{BB962C8B-B14F-4D97-AF65-F5344CB8AC3E}">
        <p14:creationId xmlns:p14="http://schemas.microsoft.com/office/powerpoint/2010/main" val="30655467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A6D61-B3F9-42DB-A604-67D4A5F85E3C}"/>
              </a:ext>
            </a:extLst>
          </p:cNvPr>
          <p:cNvSpPr>
            <a:spLocks noGrp="1"/>
          </p:cNvSpPr>
          <p:nvPr>
            <p:ph type="title"/>
          </p:nvPr>
        </p:nvSpPr>
        <p:spPr>
          <a:xfrm>
            <a:off x="680321" y="753228"/>
            <a:ext cx="9613861" cy="1080938"/>
          </a:xfrm>
        </p:spPr>
        <p:txBody>
          <a:bodyPr/>
          <a:lstStyle/>
          <a:p>
            <a:r>
              <a:rPr lang="en-US" dirty="0">
                <a:latin typeface="Gabriola" panose="04040605051002020D02" pitchFamily="82" charset="0"/>
              </a:rPr>
              <a:t>Fun Facts</a:t>
            </a:r>
          </a:p>
        </p:txBody>
      </p:sp>
      <p:pic>
        <p:nvPicPr>
          <p:cNvPr id="4" name="Picture 3">
            <a:extLst>
              <a:ext uri="{FF2B5EF4-FFF2-40B4-BE49-F238E27FC236}">
                <a16:creationId xmlns:a16="http://schemas.microsoft.com/office/drawing/2014/main" id="{AED17088-867C-4E4E-8D45-CA6E59C79CDB}"/>
              </a:ext>
            </a:extLst>
          </p:cNvPr>
          <p:cNvPicPr>
            <a:picLocks noChangeAspect="1"/>
          </p:cNvPicPr>
          <p:nvPr/>
        </p:nvPicPr>
        <p:blipFill>
          <a:blip r:embed="rId2"/>
          <a:stretch>
            <a:fillRect/>
          </a:stretch>
        </p:blipFill>
        <p:spPr>
          <a:xfrm>
            <a:off x="10734675" y="826911"/>
            <a:ext cx="1323975" cy="933572"/>
          </a:xfrm>
          <a:prstGeom prst="rect">
            <a:avLst/>
          </a:prstGeom>
        </p:spPr>
      </p:pic>
      <p:pic>
        <p:nvPicPr>
          <p:cNvPr id="3" name="Picture 2">
            <a:extLst>
              <a:ext uri="{FF2B5EF4-FFF2-40B4-BE49-F238E27FC236}">
                <a16:creationId xmlns:a16="http://schemas.microsoft.com/office/drawing/2014/main" id="{E0F0070D-C2CB-442F-99F5-BEEB2A69849F}"/>
              </a:ext>
            </a:extLst>
          </p:cNvPr>
          <p:cNvPicPr>
            <a:picLocks noChangeAspect="1"/>
          </p:cNvPicPr>
          <p:nvPr/>
        </p:nvPicPr>
        <p:blipFill>
          <a:blip r:embed="rId3"/>
          <a:stretch>
            <a:fillRect/>
          </a:stretch>
        </p:blipFill>
        <p:spPr>
          <a:xfrm>
            <a:off x="1229360" y="2062480"/>
            <a:ext cx="8534400" cy="4533900"/>
          </a:xfrm>
          <a:prstGeom prst="rect">
            <a:avLst/>
          </a:prstGeom>
        </p:spPr>
      </p:pic>
    </p:spTree>
    <p:extLst>
      <p:ext uri="{BB962C8B-B14F-4D97-AF65-F5344CB8AC3E}">
        <p14:creationId xmlns:p14="http://schemas.microsoft.com/office/powerpoint/2010/main" val="3904648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0CFB1-9208-4B5A-929E-24385A1523B4}"/>
              </a:ext>
            </a:extLst>
          </p:cNvPr>
          <p:cNvSpPr>
            <a:spLocks noGrp="1"/>
          </p:cNvSpPr>
          <p:nvPr>
            <p:ph type="title"/>
          </p:nvPr>
        </p:nvSpPr>
        <p:spPr/>
        <p:txBody>
          <a:bodyPr/>
          <a:lstStyle/>
          <a:p>
            <a:r>
              <a:rPr lang="en-US" dirty="0">
                <a:latin typeface="Gabriola" panose="04040605051002020D02" pitchFamily="82" charset="0"/>
              </a:rPr>
              <a:t>Project Overview</a:t>
            </a:r>
          </a:p>
        </p:txBody>
      </p:sp>
      <p:sp>
        <p:nvSpPr>
          <p:cNvPr id="3" name="Content Placeholder 2">
            <a:extLst>
              <a:ext uri="{FF2B5EF4-FFF2-40B4-BE49-F238E27FC236}">
                <a16:creationId xmlns:a16="http://schemas.microsoft.com/office/drawing/2014/main" id="{69BF6514-BDA9-498F-8A72-3A0BB18525BE}"/>
              </a:ext>
            </a:extLst>
          </p:cNvPr>
          <p:cNvSpPr>
            <a:spLocks noGrp="1"/>
          </p:cNvSpPr>
          <p:nvPr>
            <p:ph idx="1"/>
          </p:nvPr>
        </p:nvSpPr>
        <p:spPr/>
        <p:txBody>
          <a:bodyPr>
            <a:normAutofit fontScale="92500" lnSpcReduction="10000"/>
          </a:bodyPr>
          <a:lstStyle/>
          <a:p>
            <a:pPr marL="0" indent="0">
              <a:buNone/>
            </a:pPr>
            <a:r>
              <a:rPr lang="en-US" dirty="0">
                <a:solidFill>
                  <a:srgbClr val="FFC000"/>
                </a:solidFill>
                <a:latin typeface="Cambria" panose="02040503050406030204" pitchFamily="18" charset="0"/>
                <a:ea typeface="Cambria" panose="02040503050406030204" pitchFamily="18" charset="0"/>
              </a:rPr>
              <a:t>Our project goal is to start a coffee business and set up a website for that purpose.</a:t>
            </a:r>
          </a:p>
          <a:p>
            <a:pPr marL="0" indent="0">
              <a:buNone/>
            </a:pPr>
            <a:r>
              <a:rPr lang="en-CA" b="1" dirty="0">
                <a:solidFill>
                  <a:srgbClr val="FFC000"/>
                </a:solidFill>
                <a:latin typeface="Cambria" panose="02040503050406030204" pitchFamily="18" charset="0"/>
                <a:ea typeface="Cambria" panose="02040503050406030204" pitchFamily="18" charset="0"/>
              </a:rPr>
              <a:t>Key areas: </a:t>
            </a:r>
            <a:endParaRPr lang="en-US" b="1" dirty="0">
              <a:solidFill>
                <a:srgbClr val="FFC000"/>
              </a:solidFill>
              <a:latin typeface="Cambria" panose="02040503050406030204" pitchFamily="18" charset="0"/>
              <a:ea typeface="Cambria" panose="02040503050406030204" pitchFamily="18" charset="0"/>
            </a:endParaRP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Worldwide trend in Coffee production and export    </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Using YELP API to find coffee places nearby and allow users to sort by rating, review count and distance. Also plotting the fetched places on the map and providing yelp page link for more details.</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Using Twitter API to find latest tweets related to coffee</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Scrapping website to get latest coffee news</a:t>
            </a:r>
          </a:p>
          <a:p>
            <a:pPr marL="457200" indent="-457200">
              <a:buFont typeface="+mj-lt"/>
              <a:buAutoNum type="arabicPeriod"/>
            </a:pPr>
            <a:r>
              <a:rPr lang="en-US" dirty="0">
                <a:solidFill>
                  <a:srgbClr val="FFC000"/>
                </a:solidFill>
                <a:latin typeface="Cambria" panose="02040503050406030204" pitchFamily="18" charset="0"/>
                <a:ea typeface="Cambria" panose="02040503050406030204" pitchFamily="18" charset="0"/>
              </a:rPr>
              <a:t>Displaying coffee trends through images</a:t>
            </a:r>
          </a:p>
          <a:p>
            <a:endParaRPr lang="en-US" dirty="0">
              <a:solidFill>
                <a:srgbClr val="FFC000"/>
              </a:solidFill>
            </a:endParaRPr>
          </a:p>
        </p:txBody>
      </p:sp>
      <p:pic>
        <p:nvPicPr>
          <p:cNvPr id="4" name="Picture 3">
            <a:extLst>
              <a:ext uri="{FF2B5EF4-FFF2-40B4-BE49-F238E27FC236}">
                <a16:creationId xmlns:a16="http://schemas.microsoft.com/office/drawing/2014/main" id="{21A5694E-6580-4863-8FD5-02F2248CAB3C}"/>
              </a:ext>
            </a:extLst>
          </p:cNvPr>
          <p:cNvPicPr>
            <a:picLocks noChangeAspect="1"/>
          </p:cNvPicPr>
          <p:nvPr/>
        </p:nvPicPr>
        <p:blipFill>
          <a:blip r:embed="rId2"/>
          <a:stretch>
            <a:fillRect/>
          </a:stretch>
        </p:blipFill>
        <p:spPr>
          <a:xfrm>
            <a:off x="10742508" y="753228"/>
            <a:ext cx="1316142" cy="1080938"/>
          </a:xfrm>
          <a:prstGeom prst="rect">
            <a:avLst/>
          </a:prstGeom>
        </p:spPr>
      </p:pic>
    </p:spTree>
    <p:extLst>
      <p:ext uri="{BB962C8B-B14F-4D97-AF65-F5344CB8AC3E}">
        <p14:creationId xmlns:p14="http://schemas.microsoft.com/office/powerpoint/2010/main" val="486239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8E78A-A36A-46A0-9DE5-0027BDFEB3BC}"/>
              </a:ext>
            </a:extLst>
          </p:cNvPr>
          <p:cNvSpPr>
            <a:spLocks noGrp="1"/>
          </p:cNvSpPr>
          <p:nvPr>
            <p:ph type="title"/>
          </p:nvPr>
        </p:nvSpPr>
        <p:spPr/>
        <p:txBody>
          <a:bodyPr/>
          <a:lstStyle/>
          <a:p>
            <a:r>
              <a:rPr lang="en-US" dirty="0">
                <a:latin typeface="Gabriola" panose="04040605051002020D02" pitchFamily="82" charset="0"/>
              </a:rPr>
              <a:t>Data Sources</a:t>
            </a:r>
          </a:p>
        </p:txBody>
      </p:sp>
      <p:sp>
        <p:nvSpPr>
          <p:cNvPr id="3" name="Content Placeholder 2">
            <a:extLst>
              <a:ext uri="{FF2B5EF4-FFF2-40B4-BE49-F238E27FC236}">
                <a16:creationId xmlns:a16="http://schemas.microsoft.com/office/drawing/2014/main" id="{25891589-F13C-4A29-8706-DEC4F13F073C}"/>
              </a:ext>
            </a:extLst>
          </p:cNvPr>
          <p:cNvSpPr>
            <a:spLocks noGrp="1"/>
          </p:cNvSpPr>
          <p:nvPr>
            <p:ph idx="1"/>
          </p:nvPr>
        </p:nvSpPr>
        <p:spPr/>
        <p:txBody>
          <a:bodyPr/>
          <a:lstStyle/>
          <a:p>
            <a:r>
              <a:rPr lang="en-US" dirty="0">
                <a:solidFill>
                  <a:srgbClr val="FFC000"/>
                </a:solidFill>
                <a:latin typeface="Cambria" panose="02040503050406030204" pitchFamily="18" charset="0"/>
                <a:ea typeface="Cambria" panose="02040503050406030204" pitchFamily="18" charset="0"/>
              </a:rPr>
              <a:t>ICO Historical Data on the Global Coffee Trade for the year of 2016 and 2017</a:t>
            </a:r>
          </a:p>
          <a:p>
            <a:r>
              <a:rPr lang="en-US" dirty="0">
                <a:solidFill>
                  <a:srgbClr val="FFC000"/>
                </a:solidFill>
                <a:latin typeface="Cambria" panose="02040503050406030204" pitchFamily="18" charset="0"/>
                <a:ea typeface="Cambria" panose="02040503050406030204" pitchFamily="18" charset="0"/>
              </a:rPr>
              <a:t>Yelp API</a:t>
            </a:r>
          </a:p>
          <a:p>
            <a:r>
              <a:rPr lang="en-US" dirty="0">
                <a:solidFill>
                  <a:srgbClr val="FFC000"/>
                </a:solidFill>
                <a:latin typeface="Cambria" panose="02040503050406030204" pitchFamily="18" charset="0"/>
                <a:ea typeface="Cambria" panose="02040503050406030204" pitchFamily="18" charset="0"/>
              </a:rPr>
              <a:t>Twitter API</a:t>
            </a:r>
          </a:p>
          <a:p>
            <a:r>
              <a:rPr lang="en-US" dirty="0">
                <a:solidFill>
                  <a:srgbClr val="FFC000"/>
                </a:solidFill>
                <a:latin typeface="Cambria" panose="02040503050406030204" pitchFamily="18" charset="0"/>
                <a:ea typeface="Cambria" panose="02040503050406030204" pitchFamily="18" charset="0"/>
              </a:rPr>
              <a:t>DailyCoffeeNews.com</a:t>
            </a:r>
          </a:p>
          <a:p>
            <a:r>
              <a:rPr lang="en-US" dirty="0">
                <a:solidFill>
                  <a:srgbClr val="FFC000"/>
                </a:solidFill>
                <a:latin typeface="Cambria" panose="02040503050406030204" pitchFamily="18" charset="0"/>
                <a:ea typeface="Cambria" panose="02040503050406030204" pitchFamily="18" charset="0"/>
              </a:rPr>
              <a:t>National Coffee Association USA</a:t>
            </a: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p:txBody>
      </p:sp>
      <p:pic>
        <p:nvPicPr>
          <p:cNvPr id="4" name="Picture 3">
            <a:extLst>
              <a:ext uri="{FF2B5EF4-FFF2-40B4-BE49-F238E27FC236}">
                <a16:creationId xmlns:a16="http://schemas.microsoft.com/office/drawing/2014/main" id="{7A0886A9-7520-436B-AF0A-942ED861BC77}"/>
              </a:ext>
            </a:extLst>
          </p:cNvPr>
          <p:cNvPicPr>
            <a:picLocks noChangeAspect="1"/>
          </p:cNvPicPr>
          <p:nvPr/>
        </p:nvPicPr>
        <p:blipFill>
          <a:blip r:embed="rId2"/>
          <a:stretch>
            <a:fillRect/>
          </a:stretch>
        </p:blipFill>
        <p:spPr>
          <a:xfrm>
            <a:off x="10753725" y="828675"/>
            <a:ext cx="1296097" cy="920226"/>
          </a:xfrm>
          <a:prstGeom prst="rect">
            <a:avLst/>
          </a:prstGeom>
        </p:spPr>
      </p:pic>
    </p:spTree>
    <p:extLst>
      <p:ext uri="{BB962C8B-B14F-4D97-AF65-F5344CB8AC3E}">
        <p14:creationId xmlns:p14="http://schemas.microsoft.com/office/powerpoint/2010/main" val="2117764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2F22D-8AB2-4EDD-BAF4-47B051AFD535}"/>
              </a:ext>
            </a:extLst>
          </p:cNvPr>
          <p:cNvSpPr>
            <a:spLocks noGrp="1"/>
          </p:cNvSpPr>
          <p:nvPr>
            <p:ph type="title"/>
          </p:nvPr>
        </p:nvSpPr>
        <p:spPr/>
        <p:txBody>
          <a:bodyPr/>
          <a:lstStyle/>
          <a:p>
            <a:r>
              <a:rPr lang="en-US" dirty="0">
                <a:latin typeface="Gabriola" panose="04040605051002020D02" pitchFamily="82" charset="0"/>
              </a:rPr>
              <a:t>Data Flow &amp; Architecture</a:t>
            </a:r>
          </a:p>
        </p:txBody>
      </p:sp>
      <p:pic>
        <p:nvPicPr>
          <p:cNvPr id="4" name="Picture 3">
            <a:extLst>
              <a:ext uri="{FF2B5EF4-FFF2-40B4-BE49-F238E27FC236}">
                <a16:creationId xmlns:a16="http://schemas.microsoft.com/office/drawing/2014/main" id="{FAE52001-1EF8-497D-BD15-DBD575F67111}"/>
              </a:ext>
            </a:extLst>
          </p:cNvPr>
          <p:cNvPicPr>
            <a:picLocks noChangeAspect="1"/>
          </p:cNvPicPr>
          <p:nvPr/>
        </p:nvPicPr>
        <p:blipFill>
          <a:blip r:embed="rId2"/>
          <a:stretch>
            <a:fillRect/>
          </a:stretch>
        </p:blipFill>
        <p:spPr>
          <a:xfrm>
            <a:off x="10848513" y="879500"/>
            <a:ext cx="1128664" cy="857313"/>
          </a:xfrm>
          <a:prstGeom prst="rect">
            <a:avLst/>
          </a:prstGeom>
        </p:spPr>
      </p:pic>
      <p:pic>
        <p:nvPicPr>
          <p:cNvPr id="3" name="Picture 2">
            <a:extLst>
              <a:ext uri="{FF2B5EF4-FFF2-40B4-BE49-F238E27FC236}">
                <a16:creationId xmlns:a16="http://schemas.microsoft.com/office/drawing/2014/main" id="{EECDC036-F6E3-426A-8ECD-350E4D5A2CB2}"/>
              </a:ext>
            </a:extLst>
          </p:cNvPr>
          <p:cNvPicPr>
            <a:picLocks noChangeAspect="1"/>
          </p:cNvPicPr>
          <p:nvPr/>
        </p:nvPicPr>
        <p:blipFill>
          <a:blip r:embed="rId3"/>
          <a:stretch>
            <a:fillRect/>
          </a:stretch>
        </p:blipFill>
        <p:spPr>
          <a:xfrm>
            <a:off x="598050" y="2143760"/>
            <a:ext cx="9431972" cy="4551671"/>
          </a:xfrm>
          <a:prstGeom prst="rect">
            <a:avLst/>
          </a:prstGeom>
        </p:spPr>
      </p:pic>
    </p:spTree>
    <p:extLst>
      <p:ext uri="{BB962C8B-B14F-4D97-AF65-F5344CB8AC3E}">
        <p14:creationId xmlns:p14="http://schemas.microsoft.com/office/powerpoint/2010/main" val="2949867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8E78A-A36A-46A0-9DE5-0027BDFEB3BC}"/>
              </a:ext>
            </a:extLst>
          </p:cNvPr>
          <p:cNvSpPr>
            <a:spLocks noGrp="1"/>
          </p:cNvSpPr>
          <p:nvPr>
            <p:ph type="title"/>
          </p:nvPr>
        </p:nvSpPr>
        <p:spPr/>
        <p:txBody>
          <a:bodyPr/>
          <a:lstStyle/>
          <a:p>
            <a:r>
              <a:rPr lang="en-US" dirty="0">
                <a:latin typeface="Gabriola" panose="04040605051002020D02" pitchFamily="82" charset="0"/>
              </a:rPr>
              <a:t>Data Sources and Analysis Approach</a:t>
            </a:r>
          </a:p>
        </p:txBody>
      </p:sp>
      <p:pic>
        <p:nvPicPr>
          <p:cNvPr id="4" name="Picture 3">
            <a:extLst>
              <a:ext uri="{FF2B5EF4-FFF2-40B4-BE49-F238E27FC236}">
                <a16:creationId xmlns:a16="http://schemas.microsoft.com/office/drawing/2014/main" id="{7A0886A9-7520-436B-AF0A-942ED861BC77}"/>
              </a:ext>
            </a:extLst>
          </p:cNvPr>
          <p:cNvPicPr>
            <a:picLocks noChangeAspect="1"/>
          </p:cNvPicPr>
          <p:nvPr/>
        </p:nvPicPr>
        <p:blipFill>
          <a:blip r:embed="rId2"/>
          <a:stretch>
            <a:fillRect/>
          </a:stretch>
        </p:blipFill>
        <p:spPr>
          <a:xfrm>
            <a:off x="10753725" y="828675"/>
            <a:ext cx="1296097" cy="920226"/>
          </a:xfrm>
          <a:prstGeom prst="rect">
            <a:avLst/>
          </a:prstGeom>
        </p:spPr>
      </p:pic>
      <p:sp>
        <p:nvSpPr>
          <p:cNvPr id="8" name="Content Placeholder 2">
            <a:extLst>
              <a:ext uri="{FF2B5EF4-FFF2-40B4-BE49-F238E27FC236}">
                <a16:creationId xmlns:a16="http://schemas.microsoft.com/office/drawing/2014/main" id="{F89671B5-E297-4776-9606-0E7F37EC00A7}"/>
              </a:ext>
            </a:extLst>
          </p:cNvPr>
          <p:cNvSpPr>
            <a:spLocks noGrp="1"/>
          </p:cNvSpPr>
          <p:nvPr>
            <p:ph idx="1"/>
          </p:nvPr>
        </p:nvSpPr>
        <p:spPr>
          <a:xfrm>
            <a:off x="681038" y="2336800"/>
            <a:ext cx="9613900" cy="3598863"/>
          </a:xfrm>
        </p:spPr>
        <p:txBody>
          <a:bodyPr>
            <a:normAutofit fontScale="92500" lnSpcReduction="10000"/>
          </a:bodyPr>
          <a:lstStyle/>
          <a:p>
            <a:r>
              <a:rPr lang="en-US" dirty="0">
                <a:solidFill>
                  <a:srgbClr val="FFC000"/>
                </a:solidFill>
                <a:latin typeface="Cambria" panose="02040503050406030204" pitchFamily="18" charset="0"/>
                <a:ea typeface="Cambria" panose="02040503050406030204" pitchFamily="18" charset="0"/>
              </a:rPr>
              <a:t>Explored global trends in coffee production and export using International Coffee Organization (ICO) annual report on Global Coffee Trade for the year of 2016 and 2017</a:t>
            </a:r>
          </a:p>
          <a:p>
            <a:r>
              <a:rPr lang="en-US" dirty="0">
                <a:solidFill>
                  <a:srgbClr val="FFC000"/>
                </a:solidFill>
                <a:latin typeface="Cambria" panose="02040503050406030204" pitchFamily="18" charset="0"/>
                <a:ea typeface="Cambria" panose="02040503050406030204" pitchFamily="18" charset="0"/>
              </a:rPr>
              <a:t>ICO is the main intergovernmental organization for coffee market, representing almost entire coffee production market and committed to improving the coffee economy through international co-operation. </a:t>
            </a:r>
          </a:p>
          <a:p>
            <a:r>
              <a:rPr lang="en-US" dirty="0">
                <a:solidFill>
                  <a:srgbClr val="FFC000"/>
                </a:solidFill>
                <a:latin typeface="Cambria" panose="02040503050406030204" pitchFamily="18" charset="0"/>
                <a:ea typeface="Cambria" panose="02040503050406030204" pitchFamily="18" charset="0"/>
              </a:rPr>
              <a:t>Found the exact ICO data in compiled &amp; organized format (production and export) in kaggle website</a:t>
            </a:r>
          </a:p>
          <a:p>
            <a:r>
              <a:rPr lang="en-US" dirty="0">
                <a:solidFill>
                  <a:srgbClr val="FFC000"/>
                </a:solidFill>
                <a:latin typeface="Cambria" panose="02040503050406030204" pitchFamily="18" charset="0"/>
                <a:ea typeface="Cambria" panose="02040503050406030204" pitchFamily="18" charset="0"/>
              </a:rPr>
              <a:t>Sort csv based on production, added four columns: latitude, longitude, ranks and radius size</a:t>
            </a:r>
          </a:p>
          <a:p>
            <a:r>
              <a:rPr lang="en-US" dirty="0">
                <a:solidFill>
                  <a:srgbClr val="FFC000"/>
                </a:solidFill>
                <a:latin typeface="Cambria" panose="02040503050406030204" pitchFamily="18" charset="0"/>
                <a:ea typeface="Cambria" panose="02040503050406030204" pitchFamily="18" charset="0"/>
              </a:rPr>
              <a:t>Convert csv to GeoJson format</a:t>
            </a: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a:p>
            <a:endParaRPr lang="en-US" dirty="0">
              <a:solidFill>
                <a:srgbClr val="FFC000"/>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350168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9D6C842-2CEB-4718-9D14-71F9D7694012}"/>
              </a:ext>
            </a:extLst>
          </p:cNvPr>
          <p:cNvSpPr>
            <a:spLocks noGrp="1"/>
          </p:cNvSpPr>
          <p:nvPr>
            <p:ph type="body" idx="1"/>
          </p:nvPr>
        </p:nvSpPr>
        <p:spPr>
          <a:xfrm>
            <a:off x="681038" y="2114162"/>
            <a:ext cx="4361479" cy="540261"/>
          </a:xfrm>
        </p:spPr>
        <p:txBody>
          <a:bodyPr>
            <a:normAutofit/>
          </a:bodyPr>
          <a:lstStyle/>
          <a:p>
            <a:pPr algn="ctr"/>
            <a:r>
              <a:rPr lang="en-US" sz="2000" dirty="0">
                <a:latin typeface="Gabriola" panose="04040605051002020D02" pitchFamily="82" charset="0"/>
              </a:rPr>
              <a:t>As is GeoJson data</a:t>
            </a:r>
          </a:p>
        </p:txBody>
      </p:sp>
      <p:sp>
        <p:nvSpPr>
          <p:cNvPr id="5" name="Text Placeholder 4">
            <a:extLst>
              <a:ext uri="{FF2B5EF4-FFF2-40B4-BE49-F238E27FC236}">
                <a16:creationId xmlns:a16="http://schemas.microsoft.com/office/drawing/2014/main" id="{819B5305-0EA8-4B86-9143-02A75C5F53EC}"/>
              </a:ext>
            </a:extLst>
          </p:cNvPr>
          <p:cNvSpPr>
            <a:spLocks noGrp="1"/>
          </p:cNvSpPr>
          <p:nvPr>
            <p:ph type="body" sz="quarter" idx="3"/>
          </p:nvPr>
        </p:nvSpPr>
        <p:spPr>
          <a:xfrm>
            <a:off x="5594350" y="2185952"/>
            <a:ext cx="4197720" cy="468471"/>
          </a:xfrm>
        </p:spPr>
        <p:txBody>
          <a:bodyPr vert="horz" lIns="91440" tIns="45720" rIns="91440" bIns="45720" rtlCol="0" anchor="b">
            <a:normAutofit/>
          </a:bodyPr>
          <a:lstStyle/>
          <a:p>
            <a:pPr algn="ctr"/>
            <a:r>
              <a:rPr lang="en-US" sz="2000" dirty="0">
                <a:latin typeface="Gabriola" panose="04040605051002020D02" pitchFamily="82" charset="0"/>
              </a:rPr>
              <a:t>Cleaned up GeoJson data</a:t>
            </a:r>
          </a:p>
        </p:txBody>
      </p:sp>
      <p:sp>
        <p:nvSpPr>
          <p:cNvPr id="7" name="Content Placeholder 2">
            <a:extLst>
              <a:ext uri="{FF2B5EF4-FFF2-40B4-BE49-F238E27FC236}">
                <a16:creationId xmlns:a16="http://schemas.microsoft.com/office/drawing/2014/main" id="{59988FF2-1185-4BC5-AD2C-E86C6CB51FAA}"/>
              </a:ext>
            </a:extLst>
          </p:cNvPr>
          <p:cNvSpPr>
            <a:spLocks noGrp="1"/>
          </p:cNvSpPr>
          <p:nvPr>
            <p:ph sz="half" idx="2"/>
          </p:nvPr>
        </p:nvSpPr>
        <p:spPr>
          <a:xfrm>
            <a:off x="590502" y="2790841"/>
            <a:ext cx="4610053" cy="3139443"/>
          </a:xfrm>
          <a:ln>
            <a:solidFill>
              <a:schemeClr val="accent1">
                <a:lumMod val="60000"/>
                <a:lumOff val="40000"/>
              </a:schemeClr>
            </a:solidFill>
          </a:ln>
        </p:spPr>
        <p:txBody>
          <a:bodyPr>
            <a:normAutofit fontScale="62500" lnSpcReduction="20000"/>
          </a:bodyPr>
          <a:lstStyle/>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"type": "Feature",</a:t>
            </a:r>
          </a:p>
          <a:p>
            <a:r>
              <a:rPr lang="en-US" sz="1600" dirty="0">
                <a:solidFill>
                  <a:srgbClr val="FFC000"/>
                </a:solidFill>
                <a:latin typeface="Cambria" panose="02040503050406030204" pitchFamily="18" charset="0"/>
                <a:ea typeface="Cambria" panose="02040503050406030204" pitchFamily="18" charset="0"/>
              </a:rPr>
              <a:t>    "geometry": {</a:t>
            </a:r>
          </a:p>
          <a:p>
            <a:r>
              <a:rPr lang="en-US" sz="1600" dirty="0">
                <a:solidFill>
                  <a:srgbClr val="FFC000"/>
                </a:solidFill>
                <a:latin typeface="Cambria" panose="02040503050406030204" pitchFamily="18" charset="0"/>
                <a:ea typeface="Cambria" panose="02040503050406030204" pitchFamily="18" charset="0"/>
              </a:rPr>
              <a:t>       "type": "Point",</a:t>
            </a:r>
          </a:p>
          <a:p>
            <a:r>
              <a:rPr lang="en-US" sz="1600" dirty="0">
                <a:solidFill>
                  <a:srgbClr val="FFC000"/>
                </a:solidFill>
                <a:latin typeface="Cambria" panose="02040503050406030204" pitchFamily="18" charset="0"/>
                <a:ea typeface="Cambria" panose="02040503050406030204" pitchFamily="18" charset="0"/>
              </a:rPr>
              <a:t>       "coordinates":  [ -74.297333,4.570868 ]</a:t>
            </a:r>
          </a:p>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"properties": {</a:t>
            </a:r>
          </a:p>
          <a:p>
            <a:r>
              <a:rPr lang="en-US" sz="1600" dirty="0">
                <a:solidFill>
                  <a:srgbClr val="FFC000"/>
                </a:solidFill>
                <a:latin typeface="Cambria" panose="02040503050406030204" pitchFamily="18" charset="0"/>
                <a:ea typeface="Cambria" panose="02040503050406030204" pitchFamily="18" charset="0"/>
              </a:rPr>
              <a:t>    "rank":3,</a:t>
            </a:r>
          </a:p>
          <a:p>
            <a:r>
              <a:rPr lang="en-US" sz="1600" dirty="0">
                <a:solidFill>
                  <a:srgbClr val="FFC000"/>
                </a:solidFill>
                <a:latin typeface="Cambria" panose="02040503050406030204" pitchFamily="18" charset="0"/>
                <a:ea typeface="Cambria" panose="02040503050406030204" pitchFamily="18" charset="0"/>
              </a:rPr>
              <a:t>    "country":"Colombia",</a:t>
            </a:r>
          </a:p>
          <a:p>
            <a:r>
              <a:rPr lang="en-US" sz="1600" dirty="0">
                <a:solidFill>
                  <a:srgbClr val="FFC000"/>
                </a:solidFill>
                <a:latin typeface="Cambria" panose="02040503050406030204" pitchFamily="18" charset="0"/>
                <a:ea typeface="Cambria" panose="02040503050406030204" pitchFamily="18" charset="0"/>
              </a:rPr>
              <a:t>    "production":14634,</a:t>
            </a:r>
          </a:p>
          <a:p>
            <a:r>
              <a:rPr lang="en-US" sz="1600" dirty="0">
                <a:solidFill>
                  <a:srgbClr val="FFC000"/>
                </a:solidFill>
                <a:latin typeface="Cambria" panose="02040503050406030204" pitchFamily="18" charset="0"/>
                <a:ea typeface="Cambria" panose="02040503050406030204" pitchFamily="18" charset="0"/>
              </a:rPr>
              <a:t>    "export":12898</a:t>
            </a:r>
          </a:p>
          <a:p>
            <a:r>
              <a:rPr lang="en-US" sz="1600" dirty="0">
                <a:solidFill>
                  <a:srgbClr val="FFC000"/>
                </a:solidFill>
                <a:latin typeface="Cambria" panose="02040503050406030204" pitchFamily="18" charset="0"/>
                <a:ea typeface="Cambria" panose="02040503050406030204" pitchFamily="18" charset="0"/>
              </a:rPr>
              <a:t>    }</a:t>
            </a:r>
          </a:p>
          <a:p>
            <a:r>
              <a:rPr lang="en-US" sz="1600" dirty="0">
                <a:solidFill>
                  <a:srgbClr val="FFC000"/>
                </a:solidFill>
                <a:latin typeface="Cambria" panose="02040503050406030204" pitchFamily="18" charset="0"/>
                <a:ea typeface="Cambria" panose="02040503050406030204" pitchFamily="18" charset="0"/>
              </a:rPr>
              <a:t>  },</a:t>
            </a:r>
          </a:p>
        </p:txBody>
      </p:sp>
      <p:sp>
        <p:nvSpPr>
          <p:cNvPr id="8" name="Content Placeholder 3">
            <a:extLst>
              <a:ext uri="{FF2B5EF4-FFF2-40B4-BE49-F238E27FC236}">
                <a16:creationId xmlns:a16="http://schemas.microsoft.com/office/drawing/2014/main" id="{87F8423A-40D7-4D9D-9204-C59B5240081A}"/>
              </a:ext>
            </a:extLst>
          </p:cNvPr>
          <p:cNvSpPr>
            <a:spLocks noGrp="1"/>
          </p:cNvSpPr>
          <p:nvPr>
            <p:ph sz="quarter" idx="4"/>
          </p:nvPr>
        </p:nvSpPr>
        <p:spPr>
          <a:xfrm>
            <a:off x="5594349" y="2790841"/>
            <a:ext cx="4700589" cy="3139443"/>
          </a:xfrm>
          <a:ln>
            <a:solidFill>
              <a:schemeClr val="accent1">
                <a:lumMod val="60000"/>
                <a:lumOff val="40000"/>
              </a:schemeClr>
            </a:solidFill>
          </a:ln>
        </p:spPr>
        <p:txBody>
          <a:bodyPr>
            <a:normAutofit fontScale="62500" lnSpcReduction="20000"/>
          </a:bodyPr>
          <a:lstStyle/>
          <a:p>
            <a:r>
              <a:rPr lang="en-US" sz="1600" dirty="0">
                <a:solidFill>
                  <a:srgbClr val="92D050"/>
                </a:solidFill>
                <a:latin typeface="Cambria" panose="02040503050406030204" pitchFamily="18" charset="0"/>
                <a:ea typeface="Cambria" panose="02040503050406030204" pitchFamily="18" charset="0"/>
              </a:rPr>
              <a:t>{</a:t>
            </a:r>
          </a:p>
          <a:p>
            <a:r>
              <a:rPr lang="en-US" sz="1600" dirty="0">
                <a:solidFill>
                  <a:srgbClr val="92D050"/>
                </a:solidFill>
                <a:latin typeface="Cambria" panose="02040503050406030204" pitchFamily="18" charset="0"/>
                <a:ea typeface="Cambria" panose="02040503050406030204" pitchFamily="18" charset="0"/>
              </a:rPr>
              <a:t>    "rank":3,</a:t>
            </a:r>
          </a:p>
          <a:p>
            <a:r>
              <a:rPr lang="en-US" sz="1600" dirty="0">
                <a:solidFill>
                  <a:srgbClr val="92D050"/>
                </a:solidFill>
                <a:latin typeface="Cambria" panose="02040503050406030204" pitchFamily="18" charset="0"/>
                <a:ea typeface="Cambria" panose="02040503050406030204" pitchFamily="18" charset="0"/>
              </a:rPr>
              <a:t>    "country":"Colombia",</a:t>
            </a:r>
          </a:p>
          <a:p>
            <a:r>
              <a:rPr lang="en-US" sz="1600" dirty="0">
                <a:solidFill>
                  <a:srgbClr val="92D050"/>
                </a:solidFill>
                <a:latin typeface="Cambria" panose="02040503050406030204" pitchFamily="18" charset="0"/>
                <a:ea typeface="Cambria" panose="02040503050406030204" pitchFamily="18" charset="0"/>
              </a:rPr>
              <a:t>    "coordinates":  [ 4.570868,-74.297333 ],</a:t>
            </a:r>
          </a:p>
          <a:p>
            <a:r>
              <a:rPr lang="en-US" sz="1600" dirty="0">
                <a:solidFill>
                  <a:srgbClr val="92D050"/>
                </a:solidFill>
                <a:latin typeface="Cambria" panose="02040503050406030204" pitchFamily="18" charset="0"/>
                <a:ea typeface="Cambria" panose="02040503050406030204" pitchFamily="18" charset="0"/>
              </a:rPr>
              <a:t>    "production":14634,</a:t>
            </a:r>
          </a:p>
          <a:p>
            <a:r>
              <a:rPr lang="en-US" sz="1600" dirty="0">
                <a:solidFill>
                  <a:srgbClr val="92D050"/>
                </a:solidFill>
                <a:latin typeface="Cambria" panose="02040503050406030204" pitchFamily="18" charset="0"/>
                <a:ea typeface="Cambria" panose="02040503050406030204" pitchFamily="18" charset="0"/>
              </a:rPr>
              <a:t>    "export":12898,</a:t>
            </a:r>
          </a:p>
          <a:p>
            <a:r>
              <a:rPr lang="en-US" sz="1600" dirty="0">
                <a:solidFill>
                  <a:srgbClr val="92D050"/>
                </a:solidFill>
                <a:latin typeface="Cambria" panose="02040503050406030204" pitchFamily="18" charset="0"/>
                <a:ea typeface="Cambria" panose="02040503050406030204" pitchFamily="18" charset="0"/>
              </a:rPr>
              <a:t>    "radSize":20</a:t>
            </a:r>
          </a:p>
          <a:p>
            <a:r>
              <a:rPr lang="en-US" sz="1600" dirty="0">
                <a:solidFill>
                  <a:srgbClr val="92D050"/>
                </a:solidFill>
                <a:latin typeface="Cambria" panose="02040503050406030204" pitchFamily="18" charset="0"/>
                <a:ea typeface="Cambria" panose="02040503050406030204" pitchFamily="18" charset="0"/>
              </a:rPr>
              <a:t>  },</a:t>
            </a:r>
          </a:p>
          <a:p>
            <a:endParaRPr lang="en-US" dirty="0"/>
          </a:p>
        </p:txBody>
      </p:sp>
      <p:sp>
        <p:nvSpPr>
          <p:cNvPr id="9" name="Title 1">
            <a:extLst>
              <a:ext uri="{FF2B5EF4-FFF2-40B4-BE49-F238E27FC236}">
                <a16:creationId xmlns:a16="http://schemas.microsoft.com/office/drawing/2014/main" id="{C3DA67F8-096C-4ECA-9230-B11722012D7F}"/>
              </a:ext>
            </a:extLst>
          </p:cNvPr>
          <p:cNvSpPr>
            <a:spLocks noGrp="1"/>
          </p:cNvSpPr>
          <p:nvPr>
            <p:ph type="title"/>
          </p:nvPr>
        </p:nvSpPr>
        <p:spPr>
          <a:xfrm>
            <a:off x="681038" y="752475"/>
            <a:ext cx="9613900" cy="1081088"/>
          </a:xfrm>
        </p:spPr>
        <p:txBody>
          <a:bodyPr/>
          <a:lstStyle/>
          <a:p>
            <a:r>
              <a:rPr lang="en-US" dirty="0">
                <a:latin typeface="Gabriola" panose="04040605051002020D02" pitchFamily="82" charset="0"/>
              </a:rPr>
              <a:t>Data handling challenges</a:t>
            </a:r>
          </a:p>
        </p:txBody>
      </p:sp>
      <p:pic>
        <p:nvPicPr>
          <p:cNvPr id="10" name="Picture 9">
            <a:extLst>
              <a:ext uri="{FF2B5EF4-FFF2-40B4-BE49-F238E27FC236}">
                <a16:creationId xmlns:a16="http://schemas.microsoft.com/office/drawing/2014/main" id="{65524B7D-EB36-43A2-94AF-E301AF2EAE4D}"/>
              </a:ext>
            </a:extLst>
          </p:cNvPr>
          <p:cNvPicPr>
            <a:picLocks noChangeAspect="1"/>
          </p:cNvPicPr>
          <p:nvPr/>
        </p:nvPicPr>
        <p:blipFill>
          <a:blip r:embed="rId2"/>
          <a:stretch>
            <a:fillRect/>
          </a:stretch>
        </p:blipFill>
        <p:spPr>
          <a:xfrm>
            <a:off x="10715209" y="867893"/>
            <a:ext cx="1370320" cy="801110"/>
          </a:xfrm>
          <a:prstGeom prst="rect">
            <a:avLst/>
          </a:prstGeom>
        </p:spPr>
      </p:pic>
    </p:spTree>
    <p:extLst>
      <p:ext uri="{BB962C8B-B14F-4D97-AF65-F5344CB8AC3E}">
        <p14:creationId xmlns:p14="http://schemas.microsoft.com/office/powerpoint/2010/main" val="33483926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3A4AF-39B5-419F-8AD8-9020C0D68039}"/>
              </a:ext>
            </a:extLst>
          </p:cNvPr>
          <p:cNvSpPr>
            <a:spLocks noGrp="1"/>
          </p:cNvSpPr>
          <p:nvPr>
            <p:ph type="title"/>
          </p:nvPr>
        </p:nvSpPr>
        <p:spPr>
          <a:xfrm>
            <a:off x="680319" y="753230"/>
            <a:ext cx="9617778" cy="951284"/>
          </a:xfrm>
        </p:spPr>
        <p:txBody>
          <a:bodyPr/>
          <a:lstStyle/>
          <a:p>
            <a:r>
              <a:rPr lang="en-US" dirty="0">
                <a:latin typeface="Gabriola" panose="04040605051002020D02" pitchFamily="82" charset="0"/>
              </a:rPr>
              <a:t>Difficulties</a:t>
            </a:r>
          </a:p>
        </p:txBody>
      </p:sp>
      <p:pic>
        <p:nvPicPr>
          <p:cNvPr id="7" name="Content Placeholder 5">
            <a:extLst>
              <a:ext uri="{FF2B5EF4-FFF2-40B4-BE49-F238E27FC236}">
                <a16:creationId xmlns:a16="http://schemas.microsoft.com/office/drawing/2014/main" id="{59C37FEF-48A1-4EAF-81A4-37164A5B00E6}"/>
              </a:ext>
            </a:extLst>
          </p:cNvPr>
          <p:cNvPicPr>
            <a:picLocks noGrp="1" noChangeAspect="1"/>
          </p:cNvPicPr>
          <p:nvPr>
            <p:ph sz="half" idx="2"/>
          </p:nvPr>
        </p:nvPicPr>
        <p:blipFill>
          <a:blip r:embed="rId2"/>
          <a:stretch>
            <a:fillRect/>
          </a:stretch>
        </p:blipFill>
        <p:spPr>
          <a:xfrm>
            <a:off x="595699" y="2513718"/>
            <a:ext cx="4131024" cy="3934220"/>
          </a:xfrm>
          <a:prstGeom prst="rect">
            <a:avLst/>
          </a:prstGeom>
        </p:spPr>
      </p:pic>
      <p:pic>
        <p:nvPicPr>
          <p:cNvPr id="8" name="Content Placeholder 7">
            <a:extLst>
              <a:ext uri="{FF2B5EF4-FFF2-40B4-BE49-F238E27FC236}">
                <a16:creationId xmlns:a16="http://schemas.microsoft.com/office/drawing/2014/main" id="{E2750B25-FD9C-489A-ADB8-4A184725D3B8}"/>
              </a:ext>
            </a:extLst>
          </p:cNvPr>
          <p:cNvPicPr>
            <a:picLocks noGrp="1" noChangeAspect="1"/>
          </p:cNvPicPr>
          <p:nvPr>
            <p:ph sz="quarter" idx="4"/>
          </p:nvPr>
        </p:nvPicPr>
        <p:blipFill>
          <a:blip r:embed="rId3"/>
          <a:stretch>
            <a:fillRect/>
          </a:stretch>
        </p:blipFill>
        <p:spPr>
          <a:xfrm>
            <a:off x="5416570" y="2513719"/>
            <a:ext cx="6259630" cy="3934219"/>
          </a:xfrm>
          <a:prstGeom prst="rect">
            <a:avLst/>
          </a:prstGeom>
        </p:spPr>
      </p:pic>
      <p:pic>
        <p:nvPicPr>
          <p:cNvPr id="6" name="Picture 5">
            <a:extLst>
              <a:ext uri="{FF2B5EF4-FFF2-40B4-BE49-F238E27FC236}">
                <a16:creationId xmlns:a16="http://schemas.microsoft.com/office/drawing/2014/main" id="{85511532-C420-48E0-A3F4-66DD92425E6B}"/>
              </a:ext>
            </a:extLst>
          </p:cNvPr>
          <p:cNvPicPr>
            <a:picLocks noChangeAspect="1"/>
          </p:cNvPicPr>
          <p:nvPr/>
        </p:nvPicPr>
        <p:blipFill>
          <a:blip r:embed="rId4"/>
          <a:stretch>
            <a:fillRect/>
          </a:stretch>
        </p:blipFill>
        <p:spPr>
          <a:xfrm>
            <a:off x="10858116" y="771901"/>
            <a:ext cx="1107742" cy="1015000"/>
          </a:xfrm>
          <a:prstGeom prst="rect">
            <a:avLst/>
          </a:prstGeom>
        </p:spPr>
      </p:pic>
    </p:spTree>
    <p:extLst>
      <p:ext uri="{BB962C8B-B14F-4D97-AF65-F5344CB8AC3E}">
        <p14:creationId xmlns:p14="http://schemas.microsoft.com/office/powerpoint/2010/main" val="3397598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3A4AF-39B5-419F-8AD8-9020C0D68039}"/>
              </a:ext>
            </a:extLst>
          </p:cNvPr>
          <p:cNvSpPr>
            <a:spLocks noGrp="1"/>
          </p:cNvSpPr>
          <p:nvPr>
            <p:ph type="title"/>
          </p:nvPr>
        </p:nvSpPr>
        <p:spPr>
          <a:xfrm>
            <a:off x="680319" y="753230"/>
            <a:ext cx="9617778" cy="951284"/>
          </a:xfrm>
        </p:spPr>
        <p:txBody>
          <a:bodyPr/>
          <a:lstStyle/>
          <a:p>
            <a:r>
              <a:rPr lang="en-US" dirty="0">
                <a:latin typeface="Gabriola" panose="04040605051002020D02" pitchFamily="82" charset="0"/>
              </a:rPr>
              <a:t>Difficulties</a:t>
            </a:r>
          </a:p>
        </p:txBody>
      </p:sp>
      <p:pic>
        <p:nvPicPr>
          <p:cNvPr id="9" name="Picture 8">
            <a:extLst>
              <a:ext uri="{FF2B5EF4-FFF2-40B4-BE49-F238E27FC236}">
                <a16:creationId xmlns:a16="http://schemas.microsoft.com/office/drawing/2014/main" id="{A19086F9-B86A-4E87-A404-EABBC2C60236}"/>
              </a:ext>
            </a:extLst>
          </p:cNvPr>
          <p:cNvPicPr>
            <a:picLocks noChangeAspect="1"/>
          </p:cNvPicPr>
          <p:nvPr/>
        </p:nvPicPr>
        <p:blipFill>
          <a:blip r:embed="rId2"/>
          <a:stretch>
            <a:fillRect/>
          </a:stretch>
        </p:blipFill>
        <p:spPr>
          <a:xfrm>
            <a:off x="10776627" y="753230"/>
            <a:ext cx="1278656" cy="1090619"/>
          </a:xfrm>
          <a:prstGeom prst="rect">
            <a:avLst/>
          </a:prstGeom>
        </p:spPr>
      </p:pic>
      <p:sp>
        <p:nvSpPr>
          <p:cNvPr id="4" name="Content Placeholder 3">
            <a:extLst>
              <a:ext uri="{FF2B5EF4-FFF2-40B4-BE49-F238E27FC236}">
                <a16:creationId xmlns:a16="http://schemas.microsoft.com/office/drawing/2014/main" id="{0AF680B8-10DE-4CC5-88D9-5AB24E8BA1B5}"/>
              </a:ext>
            </a:extLst>
          </p:cNvPr>
          <p:cNvSpPr>
            <a:spLocks noGrp="1"/>
          </p:cNvSpPr>
          <p:nvPr>
            <p:ph sz="half" idx="2"/>
          </p:nvPr>
        </p:nvSpPr>
        <p:spPr>
          <a:xfrm>
            <a:off x="523783" y="2432482"/>
            <a:ext cx="11079332" cy="3879541"/>
          </a:xfrm>
        </p:spPr>
        <p:txBody>
          <a:bodyPr>
            <a:normAutofit fontScale="92500" lnSpcReduction="20000"/>
          </a:bodyPr>
          <a:lstStyle/>
          <a:p>
            <a:r>
              <a:rPr lang="en-US" b="1" u="sng" dirty="0">
                <a:latin typeface="Cambria" panose="02040503050406030204" pitchFamily="18" charset="0"/>
                <a:ea typeface="Cambria" panose="02040503050406030204" pitchFamily="18" charset="0"/>
              </a:rPr>
              <a:t>Yelp API:</a:t>
            </a:r>
          </a:p>
          <a:p>
            <a:pPr marL="0" indent="0">
              <a:buNone/>
            </a:pPr>
            <a:r>
              <a:rPr lang="en-US" dirty="0">
                <a:latin typeface="Cambria" panose="02040503050406030204" pitchFamily="18" charset="0"/>
                <a:ea typeface="Cambria" panose="02040503050406030204" pitchFamily="18" charset="0"/>
              </a:rPr>
              <a:t>We were planning to tap the Yelp API through Javascript directly and faced authorization issues. However, after lots of R&amp;D and with Rob’s help </a:t>
            </a:r>
            <a:r>
              <a:rPr lang="en-US" dirty="0">
                <a:latin typeface="Cambria" panose="02040503050406030204" pitchFamily="18" charset="0"/>
                <a:ea typeface="Cambria" panose="02040503050406030204" pitchFamily="18" charset="0"/>
                <a:sym typeface="Wingdings" panose="05000000000000000000" pitchFamily="2" charset="2"/>
              </a:rPr>
              <a:t></a:t>
            </a:r>
            <a:r>
              <a:rPr lang="en-US" dirty="0">
                <a:latin typeface="Cambria" panose="02040503050406030204" pitchFamily="18" charset="0"/>
                <a:ea typeface="Cambria" panose="02040503050406030204" pitchFamily="18" charset="0"/>
              </a:rPr>
              <a:t>, we got to know that Yelp does not allow clients to invoke the APIs through a frontend platform like Javascript. We then pivoted to call the API through backend (Python)</a:t>
            </a:r>
          </a:p>
          <a:p>
            <a:pPr marL="0" indent="0">
              <a:buNone/>
            </a:pPr>
            <a:r>
              <a:rPr lang="en-US" dirty="0">
                <a:latin typeface="Cambria" panose="02040503050406030204" pitchFamily="18" charset="0"/>
                <a:ea typeface="Cambria" panose="02040503050406030204" pitchFamily="18" charset="0"/>
              </a:rPr>
              <a:t>Reference: </a:t>
            </a:r>
            <a:r>
              <a:rPr lang="en-US" dirty="0">
                <a:latin typeface="Cambria" panose="02040503050406030204" pitchFamily="18" charset="0"/>
                <a:ea typeface="Cambria" panose="02040503050406030204" pitchFamily="18" charset="0"/>
                <a:hlinkClick r:id="rId3"/>
              </a:rPr>
              <a:t>https://github.com/Yelp/yelp-fusion/issues/386</a:t>
            </a:r>
            <a:endParaRPr lang="en-US" dirty="0">
              <a:latin typeface="Cambria" panose="02040503050406030204" pitchFamily="18" charset="0"/>
              <a:ea typeface="Cambria" panose="02040503050406030204" pitchFamily="18" charset="0"/>
            </a:endParaRPr>
          </a:p>
          <a:p>
            <a:pPr marL="0" indent="0">
              <a:buNone/>
            </a:pPr>
            <a:endParaRPr lang="en-US" dirty="0">
              <a:latin typeface="Cambria" panose="02040503050406030204" pitchFamily="18" charset="0"/>
              <a:ea typeface="Cambria" panose="02040503050406030204" pitchFamily="18" charset="0"/>
            </a:endParaRPr>
          </a:p>
          <a:p>
            <a:r>
              <a:rPr lang="en-US" b="1" u="sng" dirty="0">
                <a:latin typeface="Cambria" panose="02040503050406030204" pitchFamily="18" charset="0"/>
                <a:ea typeface="Cambria" panose="02040503050406030204" pitchFamily="18" charset="0"/>
              </a:rPr>
              <a:t>Web Page Navigations:</a:t>
            </a:r>
          </a:p>
          <a:p>
            <a:pPr marL="0" indent="0">
              <a:buNone/>
            </a:pPr>
            <a:r>
              <a:rPr lang="en-US" dirty="0">
                <a:latin typeface="Cambria" panose="02040503050406030204" pitchFamily="18" charset="0"/>
                <a:ea typeface="Cambria" panose="02040503050406030204" pitchFamily="18" charset="0"/>
              </a:rPr>
              <a:t>As the entire application is hosted on flask, we could not navigate between different html pages just by providing &lt;href&gt; attribute to the navigation items. We identified later that each &lt;href&gt; would need to be added as an app route in the python file which would then render that html.</a:t>
            </a: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525689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3A4AF-39B5-419F-8AD8-9020C0D68039}"/>
              </a:ext>
            </a:extLst>
          </p:cNvPr>
          <p:cNvSpPr>
            <a:spLocks noGrp="1"/>
          </p:cNvSpPr>
          <p:nvPr>
            <p:ph type="title"/>
          </p:nvPr>
        </p:nvSpPr>
        <p:spPr>
          <a:xfrm>
            <a:off x="680319" y="753230"/>
            <a:ext cx="9617778" cy="951284"/>
          </a:xfrm>
        </p:spPr>
        <p:txBody>
          <a:bodyPr/>
          <a:lstStyle/>
          <a:p>
            <a:r>
              <a:rPr lang="en-US" dirty="0">
                <a:latin typeface="Gabriola" panose="04040605051002020D02" pitchFamily="82" charset="0"/>
              </a:rPr>
              <a:t>Difficulties (continued)</a:t>
            </a:r>
          </a:p>
        </p:txBody>
      </p:sp>
      <p:sp>
        <p:nvSpPr>
          <p:cNvPr id="4" name="Content Placeholder 3">
            <a:extLst>
              <a:ext uri="{FF2B5EF4-FFF2-40B4-BE49-F238E27FC236}">
                <a16:creationId xmlns:a16="http://schemas.microsoft.com/office/drawing/2014/main" id="{0AF680B8-10DE-4CC5-88D9-5AB24E8BA1B5}"/>
              </a:ext>
            </a:extLst>
          </p:cNvPr>
          <p:cNvSpPr>
            <a:spLocks noGrp="1"/>
          </p:cNvSpPr>
          <p:nvPr>
            <p:ph sz="half" idx="2"/>
          </p:nvPr>
        </p:nvSpPr>
        <p:spPr>
          <a:xfrm>
            <a:off x="214488" y="2382308"/>
            <a:ext cx="11751733" cy="4094692"/>
          </a:xfrm>
        </p:spPr>
        <p:txBody>
          <a:bodyPr>
            <a:normAutofit/>
          </a:bodyPr>
          <a:lstStyle/>
          <a:p>
            <a:r>
              <a:rPr lang="en-US" sz="2200" b="1" u="sng" dirty="0">
                <a:latin typeface="Cambria" panose="02040503050406030204" pitchFamily="18" charset="0"/>
                <a:ea typeface="Cambria" panose="02040503050406030204" pitchFamily="18" charset="0"/>
              </a:rPr>
              <a:t>Front Page Webscrape:</a:t>
            </a:r>
          </a:p>
          <a:p>
            <a:pPr marL="0" indent="0">
              <a:buNone/>
            </a:pPr>
            <a:r>
              <a:rPr lang="en-US" sz="2200" dirty="0">
                <a:latin typeface="Cambria" panose="02040503050406030204" pitchFamily="18" charset="0"/>
                <a:ea typeface="Cambria" panose="02040503050406030204" pitchFamily="18" charset="0"/>
              </a:rPr>
              <a:t>The goal for the front page webscrape was to scrape the text and images from the source websites. We were successful in scraping the text after several debugging sessions and assistance from Rob and Kevin. However, the syntax for scraping the images from the source websites was a more challenging task. We quickly adjusted our plan of execution and added the images to the index.html file to meet the project deadline.</a:t>
            </a:r>
          </a:p>
          <a:p>
            <a:endParaRPr lang="en-US" b="1" dirty="0">
              <a:latin typeface="Cambria" panose="02040503050406030204" pitchFamily="18" charset="0"/>
              <a:ea typeface="Cambria" panose="02040503050406030204" pitchFamily="18" charset="0"/>
            </a:endParaRPr>
          </a:p>
          <a:p>
            <a:endParaRPr lang="en-US" b="1" dirty="0">
              <a:latin typeface="Cambria" panose="02040503050406030204" pitchFamily="18" charset="0"/>
              <a:ea typeface="Cambria" panose="02040503050406030204" pitchFamily="18" charset="0"/>
            </a:endParaRPr>
          </a:p>
        </p:txBody>
      </p:sp>
      <p:pic>
        <p:nvPicPr>
          <p:cNvPr id="5" name="Picture 4">
            <a:extLst>
              <a:ext uri="{FF2B5EF4-FFF2-40B4-BE49-F238E27FC236}">
                <a16:creationId xmlns:a16="http://schemas.microsoft.com/office/drawing/2014/main" id="{136A20C6-CB9A-4ED0-B8A7-9EF16EB5636B}"/>
              </a:ext>
            </a:extLst>
          </p:cNvPr>
          <p:cNvPicPr>
            <a:picLocks noChangeAspect="1"/>
          </p:cNvPicPr>
          <p:nvPr/>
        </p:nvPicPr>
        <p:blipFill>
          <a:blip r:embed="rId2"/>
          <a:stretch>
            <a:fillRect/>
          </a:stretch>
        </p:blipFill>
        <p:spPr>
          <a:xfrm>
            <a:off x="10727958" y="810357"/>
            <a:ext cx="1331465" cy="966680"/>
          </a:xfrm>
          <a:prstGeom prst="rect">
            <a:avLst/>
          </a:prstGeom>
        </p:spPr>
      </p:pic>
    </p:spTree>
    <p:extLst>
      <p:ext uri="{BB962C8B-B14F-4D97-AF65-F5344CB8AC3E}">
        <p14:creationId xmlns:p14="http://schemas.microsoft.com/office/powerpoint/2010/main" val="3480817387"/>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12</TotalTime>
  <Words>776</Words>
  <Application>Microsoft Office PowerPoint</Application>
  <PresentationFormat>Widescreen</PresentationFormat>
  <Paragraphs>83</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Cambria</vt:lpstr>
      <vt:lpstr>Gabriola</vt:lpstr>
      <vt:lpstr>Trebuchet MS</vt:lpstr>
      <vt:lpstr>Wingdings</vt:lpstr>
      <vt:lpstr>Berlin</vt:lpstr>
      <vt:lpstr>Know Your Brew!</vt:lpstr>
      <vt:lpstr>Project Overview</vt:lpstr>
      <vt:lpstr>Data Sources</vt:lpstr>
      <vt:lpstr>Data Flow &amp; Architecture</vt:lpstr>
      <vt:lpstr>Data Sources and Analysis Approach</vt:lpstr>
      <vt:lpstr>Data handling challenges</vt:lpstr>
      <vt:lpstr>Difficulties</vt:lpstr>
      <vt:lpstr>Difficulties</vt:lpstr>
      <vt:lpstr>Difficulties (continued)</vt:lpstr>
      <vt:lpstr>Resources</vt:lpstr>
      <vt:lpstr>Future Direction</vt:lpstr>
      <vt:lpstr>PowerPoint Presentation</vt:lpstr>
      <vt:lpstr>Front Webpage</vt:lpstr>
      <vt:lpstr>Coffee Trends</vt:lpstr>
      <vt:lpstr>FindMyCoffee (Yelp API)</vt:lpstr>
      <vt:lpstr>TweetBoard (Twitter API)</vt:lpstr>
      <vt:lpstr>Coffee News</vt:lpstr>
      <vt:lpstr>Fun Facts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Know Your Brew!</dc:title>
  <dc:creator>Aparna Paul</dc:creator>
  <cp:lastModifiedBy>Aparna Paul</cp:lastModifiedBy>
  <cp:revision>4</cp:revision>
  <dcterms:created xsi:type="dcterms:W3CDTF">2018-10-30T05:00:06Z</dcterms:created>
  <dcterms:modified xsi:type="dcterms:W3CDTF">2018-10-30T05:12:22Z</dcterms:modified>
</cp:coreProperties>
</file>